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62" r:id="rId2"/>
    <p:sldId id="277" r:id="rId3"/>
    <p:sldId id="292" r:id="rId4"/>
    <p:sldId id="278" r:id="rId5"/>
    <p:sldId id="286" r:id="rId6"/>
    <p:sldId id="287" r:id="rId7"/>
    <p:sldId id="308" r:id="rId8"/>
    <p:sldId id="279" r:id="rId9"/>
    <p:sldId id="295" r:id="rId10"/>
    <p:sldId id="296" r:id="rId11"/>
    <p:sldId id="309" r:id="rId12"/>
    <p:sldId id="280" r:id="rId13"/>
    <p:sldId id="294" r:id="rId14"/>
    <p:sldId id="297" r:id="rId15"/>
    <p:sldId id="299" r:id="rId16"/>
    <p:sldId id="326" r:id="rId17"/>
    <p:sldId id="310" r:id="rId18"/>
    <p:sldId id="281" r:id="rId19"/>
    <p:sldId id="300" r:id="rId20"/>
    <p:sldId id="302" r:id="rId21"/>
    <p:sldId id="288" r:id="rId22"/>
    <p:sldId id="311" r:id="rId23"/>
    <p:sldId id="290" r:id="rId24"/>
    <p:sldId id="317" r:id="rId25"/>
    <p:sldId id="318" r:id="rId26"/>
    <p:sldId id="303" r:id="rId27"/>
    <p:sldId id="304" r:id="rId28"/>
    <p:sldId id="319" r:id="rId29"/>
    <p:sldId id="306" r:id="rId30"/>
    <p:sldId id="322" r:id="rId31"/>
    <p:sldId id="312" r:id="rId32"/>
    <p:sldId id="283" r:id="rId33"/>
    <p:sldId id="323" r:id="rId34"/>
    <p:sldId id="314" r:id="rId35"/>
    <p:sldId id="313" r:id="rId36"/>
    <p:sldId id="315" r:id="rId37"/>
    <p:sldId id="285" r:id="rId38"/>
    <p:sldId id="316" r:id="rId39"/>
    <p:sldId id="289" r:id="rId40"/>
    <p:sldId id="293" r:id="rId41"/>
    <p:sldId id="307" r:id="rId42"/>
    <p:sldId id="320" r:id="rId43"/>
    <p:sldId id="325" r:id="rId44"/>
    <p:sldId id="305" r:id="rId45"/>
    <p:sldId id="324" r:id="rId46"/>
    <p:sldId id="301" r:id="rId47"/>
    <p:sldId id="327" r:id="rId48"/>
    <p:sldId id="321" r:id="rId49"/>
    <p:sldId id="276" r:id="rId50"/>
  </p:sldIdLst>
  <p:sldSz cx="12192000" cy="6858000"/>
  <p:notesSz cx="9928225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23BB56C-A365-4C33-BE9F-B97F8FCFC4E6}">
          <p14:sldIdLst>
            <p14:sldId id="262"/>
            <p14:sldId id="277"/>
            <p14:sldId id="292"/>
            <p14:sldId id="278"/>
            <p14:sldId id="286"/>
            <p14:sldId id="287"/>
            <p14:sldId id="308"/>
            <p14:sldId id="279"/>
            <p14:sldId id="295"/>
            <p14:sldId id="296"/>
            <p14:sldId id="309"/>
            <p14:sldId id="280"/>
            <p14:sldId id="294"/>
            <p14:sldId id="297"/>
            <p14:sldId id="299"/>
            <p14:sldId id="326"/>
            <p14:sldId id="310"/>
            <p14:sldId id="281"/>
            <p14:sldId id="300"/>
            <p14:sldId id="302"/>
            <p14:sldId id="288"/>
            <p14:sldId id="311"/>
            <p14:sldId id="290"/>
            <p14:sldId id="317"/>
            <p14:sldId id="318"/>
            <p14:sldId id="303"/>
            <p14:sldId id="304"/>
            <p14:sldId id="319"/>
            <p14:sldId id="306"/>
            <p14:sldId id="322"/>
            <p14:sldId id="312"/>
            <p14:sldId id="283"/>
            <p14:sldId id="323"/>
            <p14:sldId id="314"/>
            <p14:sldId id="313"/>
            <p14:sldId id="315"/>
            <p14:sldId id="285"/>
            <p14:sldId id="316"/>
            <p14:sldId id="289"/>
            <p14:sldId id="293"/>
            <p14:sldId id="307"/>
            <p14:sldId id="320"/>
            <p14:sldId id="325"/>
            <p14:sldId id="305"/>
            <p14:sldId id="324"/>
            <p14:sldId id="301"/>
            <p14:sldId id="327"/>
            <p14:sldId id="321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nart Luttkus" initials="LL" lastIdx="6" clrIdx="0">
    <p:extLst>
      <p:ext uri="{19B8F6BF-5375-455C-9EA6-DF929625EA0E}">
        <p15:presenceInfo xmlns:p15="http://schemas.microsoft.com/office/powerpoint/2012/main" userId="S-1-5-21-2039564787-70145697-1858953157-2371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3279" autoAdjust="0"/>
  </p:normalViewPr>
  <p:slideViewPr>
    <p:cSldViewPr snapToGrid="0">
      <p:cViewPr varScale="1">
        <p:scale>
          <a:sx n="136" d="100"/>
          <a:sy n="136" d="100"/>
        </p:scale>
        <p:origin x="1110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4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CEC18-267D-4F6C-8EDF-FC98C8A5F6C1}" type="datetimeFigureOut">
              <a:rPr lang="de-DE" smtClean="0"/>
              <a:t>11.07.2019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594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938E9-F75D-4170-9A48-D015DFD541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26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8T15:36:1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41 8704,'-24'-7'3328,"19"3"-2592,10 1-128,-5 3-256,9-5-576,-1 2-160,-1-5-672,2 5-256,-4-4-2016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3698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EFC45-C6CF-4BCA-9D00-F5A9882611DC}" type="datetimeFigureOut">
              <a:rPr lang="de-DE" smtClean="0"/>
              <a:t>11.07.2019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3698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F6079-E8BF-4C55-998F-E00A0BE496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836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050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0805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134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Verkehrsvernetzung (englisch </a:t>
            </a:r>
            <a:r>
              <a:rPr lang="de-DE" dirty="0" err="1" smtClean="0"/>
              <a:t>Vehicle-to-everything</a:t>
            </a:r>
            <a:r>
              <a:rPr lang="de-DE" dirty="0" smtClean="0"/>
              <a:t>; </a:t>
            </a:r>
            <a:r>
              <a:rPr lang="de-DE" b="1" dirty="0" smtClean="0"/>
              <a:t>V2X</a:t>
            </a:r>
            <a:r>
              <a:rPr lang="de-DE" dirty="0" smtClean="0"/>
              <a:t>) ist die elektronische Kommunikation der Teilnehmer an Verkehr untereinander in den Formen Fahrzeug-zu-Fahrzeug (V2V), Fahrzeug-zu-Straße (V2R), Fahrzeug-zu-Infrastruktur (V2I), Fahrzeug-zu-Netzwerk (V2N) und Fahrzeug-zu-Personen (V2P).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2429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40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</a:t>
            </a:r>
          </a:p>
          <a:p>
            <a:r>
              <a:rPr lang="de-DE" dirty="0" smtClean="0"/>
              <a:t>Ampeln:</a:t>
            </a:r>
            <a:r>
              <a:rPr lang="de-DE" baseline="0" dirty="0" smtClean="0"/>
              <a:t> manuelle Freigabe</a:t>
            </a:r>
          </a:p>
          <a:p>
            <a:r>
              <a:rPr lang="de-DE" baseline="0" dirty="0" smtClean="0"/>
              <a:t>Vermeidung von Fußgängern möglich, Karte robust gegenüber kleinen Hindernissen</a:t>
            </a:r>
          </a:p>
          <a:p>
            <a:endParaRPr lang="de-DE" baseline="0" dirty="0" smtClean="0"/>
          </a:p>
          <a:p>
            <a:r>
              <a:rPr lang="de-DE" baseline="0" dirty="0" smtClean="0"/>
              <a:t>2</a:t>
            </a:r>
          </a:p>
          <a:p>
            <a:r>
              <a:rPr lang="de-DE" dirty="0" smtClean="0"/>
              <a:t>Navigation (4x2.2GHz), Vision Processing (4x2.2GHz) und Antriebsansteuerung (PowerPC)</a:t>
            </a:r>
          </a:p>
          <a:p>
            <a:endParaRPr lang="de-DE" baseline="0" dirty="0" smtClean="0"/>
          </a:p>
          <a:p>
            <a:r>
              <a:rPr lang="de-DE" baseline="0" dirty="0" smtClean="0"/>
              <a:t>3</a:t>
            </a: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229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</a:t>
            </a:r>
          </a:p>
          <a:p>
            <a:r>
              <a:rPr lang="de-DE" dirty="0" smtClean="0"/>
              <a:t>Ampeln:</a:t>
            </a:r>
            <a:r>
              <a:rPr lang="de-DE" baseline="0" dirty="0" smtClean="0"/>
              <a:t> manuelle Freigabe</a:t>
            </a:r>
          </a:p>
          <a:p>
            <a:r>
              <a:rPr lang="de-DE" baseline="0" dirty="0" smtClean="0"/>
              <a:t>Vermeidung von Fußgängern möglich, Karte robust gegenüber kleinen Hindernissen</a:t>
            </a:r>
          </a:p>
          <a:p>
            <a:endParaRPr lang="de-DE" baseline="0" dirty="0" smtClean="0"/>
          </a:p>
          <a:p>
            <a:r>
              <a:rPr lang="de-DE" baseline="0" dirty="0" smtClean="0"/>
              <a:t>2</a:t>
            </a:r>
          </a:p>
          <a:p>
            <a:r>
              <a:rPr lang="de-DE" dirty="0" smtClean="0"/>
              <a:t>Navigation (4x2.2GHz), Vision Processing (4x2.2GHz) und Antriebsansteuerung (PowerPC)</a:t>
            </a:r>
          </a:p>
          <a:p>
            <a:endParaRPr lang="de-DE" baseline="0" dirty="0" smtClean="0"/>
          </a:p>
          <a:p>
            <a:r>
              <a:rPr lang="de-DE" baseline="0" dirty="0" smtClean="0"/>
              <a:t>3</a:t>
            </a: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60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776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2171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957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rmatik.uni-augsburg.de/lehrstuehle/imech/Team/" TargetMode="External"/><Relationship Id="rId2" Type="http://schemas.openxmlformats.org/officeDocument/2006/relationships/hyperlink" Target="mailto:lennart.luttkus@informatik.uni-augsburg.de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3"/>
          <p:cNvCxnSpPr/>
          <p:nvPr userDrawn="1"/>
        </p:nvCxnSpPr>
        <p:spPr bwMode="auto">
          <a:xfrm>
            <a:off x="341745" y="620713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 Verbindung 3"/>
          <p:cNvCxnSpPr/>
          <p:nvPr userDrawn="1"/>
        </p:nvCxnSpPr>
        <p:spPr bwMode="auto">
          <a:xfrm>
            <a:off x="341745" y="2528900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341745" y="1251641"/>
            <a:ext cx="1149147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000" cap="none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6317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oliennummernplatzhalter 1"/>
          <p:cNvSpPr txBox="1">
            <a:spLocks/>
          </p:cNvSpPr>
          <p:nvPr userDrawn="1"/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4598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Formatvorlagen des Textmasters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37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3"/>
          <p:cNvCxnSpPr/>
          <p:nvPr userDrawn="1"/>
        </p:nvCxnSpPr>
        <p:spPr bwMode="auto">
          <a:xfrm>
            <a:off x="341745" y="620713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 Verbindung 3"/>
          <p:cNvCxnSpPr/>
          <p:nvPr userDrawn="1"/>
        </p:nvCxnSpPr>
        <p:spPr bwMode="auto">
          <a:xfrm>
            <a:off x="341745" y="2528900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341745" y="1223941"/>
            <a:ext cx="11491479" cy="7017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400" cap="none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Veranstaltung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 hasCustomPrompt="1"/>
          </p:nvPr>
        </p:nvSpPr>
        <p:spPr>
          <a:xfrm>
            <a:off x="341745" y="5071532"/>
            <a:ext cx="11491480" cy="914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3pPr marL="914400" indent="0">
              <a:buNone/>
              <a:defRPr/>
            </a:lvl3pPr>
          </a:lstStyle>
          <a:p>
            <a:pPr lvl="0"/>
            <a:r>
              <a:rPr lang="de-DE" dirty="0"/>
              <a:t>Name</a:t>
            </a:r>
            <a:br>
              <a:rPr lang="de-DE" dirty="0"/>
            </a:br>
            <a:r>
              <a:rPr lang="de-DE" dirty="0">
                <a:hlinkClick r:id="rId2"/>
              </a:rPr>
              <a:t>@informatik.uni-augsburg.de</a:t>
            </a:r>
            <a:r>
              <a:rPr lang="de-DE" dirty="0"/>
              <a:t/>
            </a:r>
            <a:br>
              <a:rPr lang="de-DE" dirty="0"/>
            </a:br>
            <a:r>
              <a:rPr lang="de-DE" dirty="0">
                <a:hlinkClick r:id="rId3"/>
              </a:rPr>
              <a:t>https://www.informatik.uni-augsburg.de/lehrstuehle/imech/Team/</a:t>
            </a:r>
            <a:r>
              <a:rPr lang="de-DE" dirty="0"/>
              <a:t> </a:t>
            </a:r>
          </a:p>
          <a:p>
            <a:pPr lvl="0"/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1745" y="2776538"/>
            <a:ext cx="11491479" cy="855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de-DE" dirty="0"/>
              <a:t>Titel</a:t>
            </a:r>
          </a:p>
          <a:p>
            <a:pPr lvl="0"/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680587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044574"/>
            <a:ext cx="10515600" cy="49276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8468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044574"/>
            <a:ext cx="10515600" cy="49276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514350" indent="-514350">
              <a:buClr>
                <a:schemeClr val="tx2"/>
              </a:buClr>
              <a:buFont typeface="+mj-lt"/>
              <a:buAutoNum type="arabicParenR"/>
              <a:defRPr/>
            </a:lvl1pPr>
            <a:lvl2pPr marL="914400" indent="-457200">
              <a:buClr>
                <a:schemeClr val="tx2"/>
              </a:buClr>
              <a:buFont typeface="+mj-lt"/>
              <a:buAutoNum type="arabicParenR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2834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traler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044574"/>
            <a:ext cx="10515600" cy="49276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1854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Unter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4751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3653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oliennummernplatzhalter 1"/>
          <p:cNvSpPr txBox="1">
            <a:spLocks/>
          </p:cNvSpPr>
          <p:nvPr userDrawn="1"/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2878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tral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188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oliennummernplatzhalter 1"/>
          <p:cNvSpPr txBox="1">
            <a:spLocks/>
          </p:cNvSpPr>
          <p:nvPr userDrawn="1"/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8172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 txBox="1">
            <a:spLocks/>
          </p:cNvSpPr>
          <p:nvPr userDrawn="1"/>
        </p:nvSpPr>
        <p:spPr>
          <a:xfrm>
            <a:off x="1447026" y="6314187"/>
            <a:ext cx="864096" cy="223138"/>
          </a:xfrm>
          <a:prstGeom prst="rect">
            <a:avLst/>
          </a:prstGeom>
        </p:spPr>
        <p:txBody>
          <a:bodyPr vert="horz" lIns="68580" tIns="34290" rIns="68580" bIns="34290" rtlCol="0" anchor="t"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fld id="{390F261E-0480-4BDA-A5D1-F92490C5A980}" type="datetime1">
              <a:rPr lang="de-DE" sz="100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pPr/>
              <a:t>11.07.2019</a:t>
            </a:fld>
            <a:endParaRPr lang="de-DE" sz="75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1447026" y="6535894"/>
            <a:ext cx="2044854" cy="22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de-DE" altLang="de-DE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©</a:t>
            </a:r>
            <a:r>
              <a:rPr lang="de-DE" altLang="de-DE" sz="1000" baseline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2019, </a:t>
            </a:r>
            <a:r>
              <a:rPr lang="de-DE" altLang="de-DE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Lehrstuhl für Mechatronik</a:t>
            </a:r>
          </a:p>
        </p:txBody>
      </p:sp>
      <p:cxnSp>
        <p:nvCxnSpPr>
          <p:cNvPr id="9" name="Gerade Verbindung 3"/>
          <p:cNvCxnSpPr/>
          <p:nvPr userDrawn="1"/>
        </p:nvCxnSpPr>
        <p:spPr bwMode="auto">
          <a:xfrm>
            <a:off x="360000" y="6134569"/>
            <a:ext cx="1149025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4" descr="Uni_Aug_Siegel_32Grad_schwarz_cut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6168533"/>
            <a:ext cx="825770" cy="683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" t="4275" r="8492" b="54763"/>
          <a:stretch/>
        </p:blipFill>
        <p:spPr>
          <a:xfrm>
            <a:off x="10058964" y="6294310"/>
            <a:ext cx="1707906" cy="432000"/>
          </a:xfrm>
          <a:prstGeom prst="rect">
            <a:avLst/>
          </a:prstGeom>
        </p:spPr>
      </p:pic>
      <p:sp>
        <p:nvSpPr>
          <p:cNvPr id="13" name="Textfeld 12"/>
          <p:cNvSpPr txBox="1"/>
          <p:nvPr userDrawn="1"/>
        </p:nvSpPr>
        <p:spPr>
          <a:xfrm>
            <a:off x="5651917" y="6528443"/>
            <a:ext cx="1089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rPr>
              <a:t>Folie</a:t>
            </a:r>
          </a:p>
        </p:txBody>
      </p:sp>
    </p:spTree>
    <p:extLst>
      <p:ext uri="{BB962C8B-B14F-4D97-AF65-F5344CB8AC3E}">
        <p14:creationId xmlns:p14="http://schemas.microsoft.com/office/powerpoint/2010/main" val="292861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62" r:id="rId4"/>
    <p:sldLayoutId id="2147483660" r:id="rId5"/>
    <p:sldLayoutId id="2147483657" r:id="rId6"/>
    <p:sldLayoutId id="2147483654" r:id="rId7"/>
    <p:sldLayoutId id="2147483661" r:id="rId8"/>
    <p:sldLayoutId id="2147483658" r:id="rId9"/>
    <p:sldLayoutId id="2147483655" r:id="rId10"/>
    <p:sldLayoutId id="214748366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UbVFtX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s://bit.ly/2NLOY3q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starship.xyz/kit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hyperlink" Target="https://bit.ly/2S4HxD6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bit.ly/2XDBtHD" TargetMode="External"/><Relationship Id="rId4" Type="http://schemas.openxmlformats.org/officeDocument/2006/relationships/hyperlink" Target="https://bit.ly/2Twt3w6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omo.com/en/spec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it.ly/2Jzxa6o" TargetMode="External"/><Relationship Id="rId5" Type="http://schemas.openxmlformats.org/officeDocument/2006/relationships/hyperlink" Target="https://shop.segway.com/de-de/92/-segway-loomo" TargetMode="External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raspberrypi.org/products/raspberry-pi-3-model-b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it.ly/2wiZN0A" TargetMode="External"/><Relationship Id="rId5" Type="http://schemas.openxmlformats.org/officeDocument/2006/relationships/hyperlink" Target="https://bit.ly/2LLsBbL" TargetMode="Externa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sparkfun.com/products/1376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bit.ly/2NJTnnH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it.ly/2S8HUN0" TargetMode="External"/><Relationship Id="rId5" Type="http://schemas.openxmlformats.org/officeDocument/2006/relationships/image" Target="../media/image33.jpeg"/><Relationship Id="rId4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Scoomatic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341745" y="5168811"/>
            <a:ext cx="11491480" cy="842884"/>
          </a:xfrm>
        </p:spPr>
        <p:txBody>
          <a:bodyPr/>
          <a:lstStyle/>
          <a:p>
            <a:r>
              <a:rPr lang="de-DE" dirty="0" smtClean="0"/>
              <a:t>Martin </a:t>
            </a:r>
            <a:r>
              <a:rPr lang="de-DE" dirty="0" err="1" smtClean="0"/>
              <a:t>Schörner</a:t>
            </a:r>
            <a:r>
              <a:rPr lang="de-DE" dirty="0" smtClean="0"/>
              <a:t>, 1321330</a:t>
            </a:r>
          </a:p>
          <a:p>
            <a:r>
              <a:rPr lang="de-DE" dirty="0" smtClean="0"/>
              <a:t>Betreuer: Lennart </a:t>
            </a:r>
            <a:r>
              <a:rPr lang="de-DE" dirty="0"/>
              <a:t>Luttkus</a:t>
            </a:r>
            <a:br>
              <a:rPr lang="de-DE" dirty="0"/>
            </a:b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2800" dirty="0" smtClean="0"/>
              <a:t>Abschlusspräsentation Projektmodul und Seminar</a:t>
            </a:r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49813635-BB3F-47D0-9D49-CBF239D391CD}"/>
                  </a:ext>
                </a:extLst>
              </p14:cNvPr>
              <p14:cNvContentPartPr/>
              <p14:nvPr/>
            </p14:nvContentPartPr>
            <p14:xfrm>
              <a:off x="12055916" y="4851906"/>
              <a:ext cx="15840" cy="1476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49813635-BB3F-47D0-9D49-CBF239D391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47276" y="4843266"/>
                <a:ext cx="33480" cy="3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05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Autonome Navigation in Kraftfahrzeugen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5022458"/>
          </a:xfrm>
        </p:spPr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apex.ai </a:t>
            </a:r>
            <a:r>
              <a:rPr lang="de-DE" sz="3200" dirty="0">
                <a:solidFill>
                  <a:schemeClr val="bg2"/>
                </a:solidFill>
              </a:rPr>
              <a:t>(</a:t>
            </a:r>
            <a:r>
              <a:rPr lang="de-DE" sz="3200" dirty="0" err="1">
                <a:solidFill>
                  <a:schemeClr val="bg2"/>
                </a:solidFill>
              </a:rPr>
              <a:t>Apex.OS</a:t>
            </a:r>
            <a:r>
              <a:rPr lang="de-DE" sz="3200" dirty="0">
                <a:solidFill>
                  <a:schemeClr val="bg2"/>
                </a:solidFill>
              </a:rPr>
              <a:t>, </a:t>
            </a:r>
            <a:r>
              <a:rPr lang="de-DE" sz="3200" dirty="0" err="1" smtClean="0">
                <a:solidFill>
                  <a:schemeClr val="bg2"/>
                </a:solidFill>
              </a:rPr>
              <a:t>Apex.Autonomy</a:t>
            </a:r>
            <a:r>
              <a:rPr lang="de-DE" sz="3200" dirty="0" smtClean="0">
                <a:solidFill>
                  <a:schemeClr val="bg2"/>
                </a:solidFill>
              </a:rPr>
              <a:t>)</a:t>
            </a:r>
            <a:endParaRPr lang="de-DE" sz="32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Apex.OS</a:t>
            </a:r>
            <a:r>
              <a:rPr lang="en-US" dirty="0"/>
              <a:t> is a safe, secure and reliable software communication layer for self driving applications</a:t>
            </a:r>
          </a:p>
          <a:p>
            <a:r>
              <a:rPr lang="en-US" dirty="0"/>
              <a:t>	- Juan </a:t>
            </a:r>
            <a:r>
              <a:rPr lang="en-US" dirty="0" err="1"/>
              <a:t>Pabalo</a:t>
            </a:r>
            <a:r>
              <a:rPr lang="en-US" dirty="0"/>
              <a:t>, Senior Software Engineer</a:t>
            </a:r>
          </a:p>
          <a:p>
            <a:pPr marL="1143000" lvl="1" indent="-457200"/>
            <a:r>
              <a:rPr lang="en-US" dirty="0"/>
              <a:t>ROS2 </a:t>
            </a:r>
            <a:r>
              <a:rPr lang="en-US" dirty="0" err="1"/>
              <a:t>Basiert</a:t>
            </a:r>
            <a:endParaRPr lang="en-US" dirty="0"/>
          </a:p>
          <a:p>
            <a:pPr marL="1143000" lvl="1" indent="-457200"/>
            <a:r>
              <a:rPr lang="en-US" dirty="0" err="1"/>
              <a:t>Fokus</a:t>
            </a:r>
            <a:r>
              <a:rPr lang="en-US" dirty="0"/>
              <a:t> auf Robustness (Safety) und </a:t>
            </a:r>
            <a:r>
              <a:rPr lang="en-US" dirty="0" err="1"/>
              <a:t>Sicherheit</a:t>
            </a:r>
            <a:r>
              <a:rPr lang="en-US" dirty="0"/>
              <a:t> (Security)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Apex.Autonomy</a:t>
            </a:r>
            <a:endParaRPr lang="de-DE" dirty="0"/>
          </a:p>
          <a:p>
            <a:pPr marL="1143000" lvl="1" indent="-457200"/>
            <a:r>
              <a:rPr lang="de-DE" dirty="0"/>
              <a:t>Softwareframework mit Applikationen für selbstständiges Fahren</a:t>
            </a:r>
          </a:p>
          <a:p>
            <a:pPr marL="1143000" lvl="1" indent="-457200"/>
            <a:r>
              <a:rPr lang="de-DE" dirty="0"/>
              <a:t>3D </a:t>
            </a:r>
            <a:r>
              <a:rPr lang="de-DE" dirty="0" err="1"/>
              <a:t>Perception</a:t>
            </a:r>
            <a:endParaRPr lang="de-DE" dirty="0"/>
          </a:p>
          <a:p>
            <a:pPr marL="1143000" lvl="1" indent="-457200"/>
            <a:r>
              <a:rPr lang="de-DE" dirty="0"/>
              <a:t>Lokalisierung, Pfadplanung und Steuerung von Fahrzeugen (In Planung)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78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b="1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b="1" dirty="0" err="1"/>
              <a:t>Autonom</a:t>
            </a:r>
            <a:r>
              <a:rPr lang="en-US" sz="2000" b="1" dirty="0"/>
              <a:t> </a:t>
            </a:r>
            <a:r>
              <a:rPr lang="en-US" sz="2000" b="1" dirty="0" err="1"/>
              <a:t>navigierende</a:t>
            </a:r>
            <a:r>
              <a:rPr lang="en-US" sz="2000" b="1" dirty="0"/>
              <a:t> </a:t>
            </a:r>
            <a:r>
              <a:rPr lang="en-US" sz="2000" b="1" dirty="0" err="1"/>
              <a:t>Forschungsplattformen</a:t>
            </a:r>
            <a:endParaRPr lang="en-US" sz="2000" b="1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00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Ubiquity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 smtClean="0">
                <a:solidFill>
                  <a:schemeClr val="bg2"/>
                </a:solidFill>
              </a:rPr>
              <a:t>Robotics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 smtClean="0">
                <a:solidFill>
                  <a:schemeClr val="bg2"/>
                </a:solidFill>
              </a:rPr>
              <a:t>Magni</a:t>
            </a:r>
            <a:endParaRPr lang="de-DE" dirty="0" smtClean="0">
              <a:solidFill>
                <a:schemeClr val="bg2"/>
              </a:solidFill>
            </a:endParaRPr>
          </a:p>
          <a:p>
            <a:pPr marL="1143000" lvl="1" indent="-457200"/>
            <a:r>
              <a:rPr lang="de-DE" dirty="0" smtClean="0"/>
              <a:t>100kg Zuladung</a:t>
            </a:r>
          </a:p>
          <a:p>
            <a:pPr marL="1143000" lvl="1" indent="-457200"/>
            <a:r>
              <a:rPr lang="de-DE" dirty="0" smtClean="0"/>
              <a:t>Stromversorgung über </a:t>
            </a:r>
            <a:r>
              <a:rPr lang="de-DE" dirty="0" err="1" smtClean="0"/>
              <a:t>Bleiakkus</a:t>
            </a:r>
            <a:endParaRPr lang="de-DE" dirty="0" smtClean="0"/>
          </a:p>
          <a:p>
            <a:pPr marL="1143000" lvl="1" indent="-457200"/>
            <a:r>
              <a:rPr lang="de-DE" dirty="0" err="1" smtClean="0"/>
              <a:t>Raspberry</a:t>
            </a:r>
            <a:r>
              <a:rPr lang="de-DE" dirty="0" smtClean="0"/>
              <a:t> Pi 3B als Bordcomputer</a:t>
            </a:r>
          </a:p>
          <a:p>
            <a:pPr marL="1143000" lvl="1" indent="-457200"/>
            <a:r>
              <a:rPr lang="de-DE" dirty="0" smtClean="0"/>
              <a:t>ROS1 </a:t>
            </a:r>
            <a:r>
              <a:rPr lang="de-DE" dirty="0" err="1" smtClean="0"/>
              <a:t>Kinetic</a:t>
            </a:r>
            <a:r>
              <a:rPr lang="de-DE" dirty="0" smtClean="0"/>
              <a:t> auf Ubuntu 16.04</a:t>
            </a:r>
          </a:p>
          <a:p>
            <a:pPr marL="1143000" lvl="1" indent="-457200"/>
            <a:r>
              <a:rPr lang="de-DE" dirty="0" smtClean="0"/>
              <a:t>1900 USD</a:t>
            </a:r>
          </a:p>
          <a:p>
            <a:pPr marL="457200" indent="-457200"/>
            <a:r>
              <a:rPr lang="de-DE" dirty="0" err="1" smtClean="0">
                <a:solidFill>
                  <a:schemeClr val="bg2"/>
                </a:solidFill>
              </a:rPr>
              <a:t>Innok</a:t>
            </a:r>
            <a:r>
              <a:rPr lang="de-DE" dirty="0" smtClean="0">
                <a:solidFill>
                  <a:schemeClr val="bg2"/>
                </a:solidFill>
              </a:rPr>
              <a:t> Heros</a:t>
            </a:r>
          </a:p>
          <a:p>
            <a:pPr marL="1143000" lvl="1" indent="-457200"/>
            <a:r>
              <a:rPr lang="de-DE" dirty="0" smtClean="0"/>
              <a:t>Modulare Forschungsplattform</a:t>
            </a:r>
          </a:p>
          <a:p>
            <a:pPr marL="1143000" lvl="1" indent="-457200"/>
            <a:r>
              <a:rPr lang="de-DE" dirty="0" smtClean="0"/>
              <a:t>Bis zu 400kg Zuladung</a:t>
            </a:r>
          </a:p>
          <a:p>
            <a:pPr marL="1143000" lvl="1" indent="-457200"/>
            <a:r>
              <a:rPr lang="de-DE" dirty="0" smtClean="0"/>
              <a:t>GPS, Fernbedienung, LIDAR, IMU, WLAN</a:t>
            </a:r>
          </a:p>
          <a:p>
            <a:pPr marL="1143000" lvl="1" indent="-457200"/>
            <a:r>
              <a:rPr lang="de-DE" dirty="0" smtClean="0"/>
              <a:t>48V Li-Ion Akkus</a:t>
            </a:r>
          </a:p>
          <a:p>
            <a:pPr marL="1143000" lvl="1" indent="-457200"/>
            <a:r>
              <a:rPr lang="de-DE" dirty="0" smtClean="0"/>
              <a:t>x86 Industrie PC mit ROS1</a:t>
            </a:r>
          </a:p>
          <a:p>
            <a:pPr marL="1143000" lvl="1" indent="-457200"/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64" y="1150483"/>
            <a:ext cx="3230336" cy="256422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b="50430"/>
          <a:stretch/>
        </p:blipFill>
        <p:spPr>
          <a:xfrm>
            <a:off x="7516024" y="3577318"/>
            <a:ext cx="3543861" cy="237716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780520" y="3046070"/>
            <a:ext cx="19591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Quelle</a:t>
            </a:r>
            <a:r>
              <a:rPr lang="de-DE" sz="900" dirty="0"/>
              <a:t>: https://ubiquityrobotics.com/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780520" y="3305779"/>
            <a:ext cx="20585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Quelle</a:t>
            </a:r>
            <a:r>
              <a:rPr lang="de-DE" sz="900" dirty="0"/>
              <a:t>: https://www.innok-robotics.de/</a:t>
            </a:r>
          </a:p>
        </p:txBody>
      </p:sp>
    </p:spTree>
    <p:extLst>
      <p:ext uri="{BB962C8B-B14F-4D97-AF65-F5344CB8AC3E}">
        <p14:creationId xmlns:p14="http://schemas.microsoft.com/office/powerpoint/2010/main" val="15528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5136716"/>
          </a:xfrm>
        </p:spPr>
        <p:txBody>
          <a:bodyPr/>
          <a:lstStyle/>
          <a:p>
            <a:r>
              <a:rPr lang="de-DE" sz="2400" dirty="0" err="1" smtClean="0">
                <a:solidFill>
                  <a:schemeClr val="bg2"/>
                </a:solidFill>
              </a:rPr>
              <a:t>Autonomous</a:t>
            </a:r>
            <a:r>
              <a:rPr lang="de-DE" sz="2400" dirty="0" smtClean="0">
                <a:solidFill>
                  <a:schemeClr val="bg2"/>
                </a:solidFill>
              </a:rPr>
              <a:t> Campus Mobility </a:t>
            </a:r>
            <a:r>
              <a:rPr lang="de-DE" sz="2400" dirty="0" err="1" smtClean="0">
                <a:solidFill>
                  <a:schemeClr val="bg2"/>
                </a:solidFill>
              </a:rPr>
              <a:t>Platform</a:t>
            </a:r>
            <a:r>
              <a:rPr lang="de-DE" sz="2400" dirty="0" smtClean="0">
                <a:solidFill>
                  <a:schemeClr val="bg2"/>
                </a:solidFill>
              </a:rPr>
              <a:t> (2018)</a:t>
            </a:r>
          </a:p>
          <a:p>
            <a:pPr lvl="1"/>
            <a:r>
              <a:rPr lang="de-DE" dirty="0" smtClean="0"/>
              <a:t>Major </a:t>
            </a:r>
            <a:r>
              <a:rPr lang="de-DE" dirty="0" err="1"/>
              <a:t>Qualifying</a:t>
            </a:r>
            <a:r>
              <a:rPr lang="de-DE" dirty="0"/>
              <a:t> </a:t>
            </a:r>
            <a:r>
              <a:rPr lang="de-DE" dirty="0" smtClean="0"/>
              <a:t>Project</a:t>
            </a:r>
          </a:p>
          <a:p>
            <a:pPr lvl="1"/>
            <a:r>
              <a:rPr lang="de-DE" dirty="0" smtClean="0"/>
              <a:t>Elektrisches </a:t>
            </a:r>
            <a:r>
              <a:rPr lang="de-DE" dirty="0" err="1"/>
              <a:t>Longboard</a:t>
            </a:r>
            <a:r>
              <a:rPr lang="de-DE" dirty="0"/>
              <a:t> mit </a:t>
            </a:r>
            <a:r>
              <a:rPr lang="de-DE" dirty="0" smtClean="0"/>
              <a:t>lenkbarer Vorderachse</a:t>
            </a:r>
          </a:p>
          <a:p>
            <a:pPr lvl="1"/>
            <a:r>
              <a:rPr lang="de-DE" dirty="0" err="1"/>
              <a:t>Lidar</a:t>
            </a:r>
            <a:r>
              <a:rPr lang="de-DE" dirty="0"/>
              <a:t> </a:t>
            </a:r>
            <a:r>
              <a:rPr lang="de-DE" dirty="0" smtClean="0"/>
              <a:t>, GPS, IMU</a:t>
            </a:r>
          </a:p>
          <a:p>
            <a:pPr lvl="1"/>
            <a:r>
              <a:rPr lang="de-DE" dirty="0" err="1" smtClean="0"/>
              <a:t>Raspberry</a:t>
            </a:r>
            <a:r>
              <a:rPr lang="de-DE" dirty="0" smtClean="0"/>
              <a:t> Pi 3</a:t>
            </a:r>
          </a:p>
          <a:p>
            <a:pPr lvl="1"/>
            <a:r>
              <a:rPr lang="de-DE" dirty="0" smtClean="0"/>
              <a:t>Software scheinbar Eigenentwicklung</a:t>
            </a:r>
          </a:p>
          <a:p>
            <a:r>
              <a:rPr lang="de-DE" sz="2400" dirty="0" err="1" smtClean="0">
                <a:solidFill>
                  <a:schemeClr val="bg2"/>
                </a:solidFill>
              </a:rPr>
              <a:t>Autonomous</a:t>
            </a:r>
            <a:r>
              <a:rPr lang="de-DE" sz="2400" dirty="0" smtClean="0">
                <a:solidFill>
                  <a:schemeClr val="bg2"/>
                </a:solidFill>
              </a:rPr>
              <a:t> </a:t>
            </a:r>
            <a:r>
              <a:rPr lang="de-DE" sz="2400" dirty="0" err="1">
                <a:solidFill>
                  <a:schemeClr val="bg2"/>
                </a:solidFill>
              </a:rPr>
              <a:t>navigation</a:t>
            </a:r>
            <a:r>
              <a:rPr lang="de-DE" sz="2400" dirty="0">
                <a:solidFill>
                  <a:schemeClr val="bg2"/>
                </a:solidFill>
              </a:rPr>
              <a:t> </a:t>
            </a:r>
            <a:r>
              <a:rPr lang="de-DE" sz="2400" dirty="0" err="1">
                <a:solidFill>
                  <a:schemeClr val="bg2"/>
                </a:solidFill>
              </a:rPr>
              <a:t>for</a:t>
            </a:r>
            <a:r>
              <a:rPr lang="de-DE" sz="2400" dirty="0">
                <a:solidFill>
                  <a:schemeClr val="bg2"/>
                </a:solidFill>
              </a:rPr>
              <a:t> mobile </a:t>
            </a:r>
            <a:r>
              <a:rPr lang="de-DE" sz="2400" dirty="0" err="1">
                <a:solidFill>
                  <a:schemeClr val="bg2"/>
                </a:solidFill>
              </a:rPr>
              <a:t>service</a:t>
            </a:r>
            <a:r>
              <a:rPr lang="de-DE" sz="2400" dirty="0">
                <a:solidFill>
                  <a:schemeClr val="bg2"/>
                </a:solidFill>
              </a:rPr>
              <a:t> </a:t>
            </a:r>
            <a:r>
              <a:rPr lang="de-DE" sz="2400" dirty="0" err="1">
                <a:solidFill>
                  <a:schemeClr val="bg2"/>
                </a:solidFill>
              </a:rPr>
              <a:t>robots</a:t>
            </a:r>
            <a:r>
              <a:rPr lang="de-DE" sz="2400" dirty="0">
                <a:solidFill>
                  <a:schemeClr val="bg2"/>
                </a:solidFill>
              </a:rPr>
              <a:t> in urban </a:t>
            </a:r>
            <a:r>
              <a:rPr lang="de-DE" sz="2400" dirty="0" err="1">
                <a:solidFill>
                  <a:schemeClr val="bg2"/>
                </a:solidFill>
              </a:rPr>
              <a:t>pedestrian</a:t>
            </a:r>
            <a:r>
              <a:rPr lang="de-DE" sz="2400" dirty="0">
                <a:solidFill>
                  <a:schemeClr val="bg2"/>
                </a:solidFill>
              </a:rPr>
              <a:t> </a:t>
            </a:r>
            <a:r>
              <a:rPr lang="de-DE" sz="2400" dirty="0" err="1">
                <a:solidFill>
                  <a:schemeClr val="bg2"/>
                </a:solidFill>
              </a:rPr>
              <a:t>environments</a:t>
            </a:r>
            <a:r>
              <a:rPr lang="de-DE" sz="2400" dirty="0">
                <a:solidFill>
                  <a:schemeClr val="bg2"/>
                </a:solidFill>
              </a:rPr>
              <a:t> </a:t>
            </a:r>
            <a:r>
              <a:rPr lang="de-DE" sz="2400" dirty="0" smtClean="0">
                <a:solidFill>
                  <a:schemeClr val="bg2"/>
                </a:solidFill>
              </a:rPr>
              <a:t>(2018)</a:t>
            </a:r>
          </a:p>
          <a:p>
            <a:pPr marL="1143000" lvl="1" indent="-457200"/>
            <a:r>
              <a:rPr lang="de-DE" dirty="0"/>
              <a:t>Serviceroboter </a:t>
            </a:r>
            <a:endParaRPr lang="de-DE" dirty="0" smtClean="0"/>
          </a:p>
          <a:p>
            <a:pPr marL="1143000" lvl="1" indent="-457200"/>
            <a:r>
              <a:rPr lang="de-DE" dirty="0" smtClean="0"/>
              <a:t>Antrieb: </a:t>
            </a:r>
            <a:r>
              <a:rPr lang="de-DE" dirty="0" err="1" smtClean="0"/>
              <a:t>Segway</a:t>
            </a:r>
            <a:r>
              <a:rPr lang="de-DE" dirty="0" smtClean="0"/>
              <a:t> RMP200</a:t>
            </a:r>
          </a:p>
          <a:p>
            <a:pPr marL="1143000" lvl="1" indent="-457200"/>
            <a:r>
              <a:rPr lang="de-DE" dirty="0" smtClean="0"/>
              <a:t>Sensorik: 3x LIDAR + IMU + </a:t>
            </a:r>
            <a:r>
              <a:rPr lang="de-DE" dirty="0" err="1" smtClean="0"/>
              <a:t>Odometrie</a:t>
            </a:r>
            <a:endParaRPr lang="de-DE" dirty="0" smtClean="0"/>
          </a:p>
          <a:p>
            <a:pPr marL="1143000" lvl="1" indent="-457200"/>
            <a:r>
              <a:rPr lang="de-DE" dirty="0" smtClean="0"/>
              <a:t>Eigene Softwarearchitektur mit zwei Regelschleifen</a:t>
            </a:r>
          </a:p>
          <a:p>
            <a:pPr lvl="1" indent="0">
              <a:buNone/>
            </a:pPr>
            <a:r>
              <a:rPr lang="de-DE" dirty="0" smtClean="0"/>
              <a:t>	   f. Hindernisvermeidung (10Hz) und Navigation (5Hz)</a:t>
            </a:r>
          </a:p>
          <a:p>
            <a:endParaRPr lang="de-DE" sz="2400" dirty="0" smtClean="0"/>
          </a:p>
          <a:p>
            <a:endParaRPr lang="de-DE" sz="2400" dirty="0" smtClean="0"/>
          </a:p>
          <a:p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33" y="1347735"/>
            <a:ext cx="2729786" cy="204855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35" y="3909129"/>
            <a:ext cx="2525484" cy="218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9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1273" y="944724"/>
            <a:ext cx="11262755" cy="5390761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Smart </a:t>
            </a:r>
            <a:r>
              <a:rPr lang="de-DE" dirty="0" err="1">
                <a:solidFill>
                  <a:schemeClr val="bg2"/>
                </a:solidFill>
              </a:rPr>
              <a:t>Wheelchair</a:t>
            </a:r>
            <a:r>
              <a:rPr lang="de-DE" dirty="0">
                <a:solidFill>
                  <a:schemeClr val="bg2"/>
                </a:solidFill>
              </a:rPr>
              <a:t> System (2017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</a:p>
          <a:p>
            <a:pPr marL="1143000" lvl="1" indent="-457200"/>
            <a:r>
              <a:rPr lang="en-US" dirty="0" err="1" smtClean="0"/>
              <a:t>Kartografierungsmobil</a:t>
            </a:r>
            <a:endParaRPr lang="en-US" dirty="0" smtClean="0"/>
          </a:p>
          <a:p>
            <a:pPr marL="1143000" lvl="1" indent="-457200"/>
            <a:r>
              <a:rPr lang="en-US" dirty="0" err="1" smtClean="0"/>
              <a:t>Anschließende</a:t>
            </a:r>
            <a:r>
              <a:rPr lang="en-US" dirty="0" smtClean="0"/>
              <a:t> Navigation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Karte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3D </a:t>
            </a:r>
            <a:r>
              <a:rPr lang="en-US" dirty="0" err="1" smtClean="0"/>
              <a:t>Kamera</a:t>
            </a:r>
            <a:r>
              <a:rPr lang="en-US" dirty="0" smtClean="0"/>
              <a:t>,</a:t>
            </a:r>
          </a:p>
          <a:p>
            <a:pPr lvl="1" indent="0">
              <a:buNone/>
            </a:pPr>
            <a:r>
              <a:rPr lang="en-US" dirty="0" smtClean="0"/>
              <a:t>	    LIDAR, Encoder IMU (</a:t>
            </a:r>
            <a:r>
              <a:rPr lang="en-US" dirty="0" err="1" smtClean="0"/>
              <a:t>kein</a:t>
            </a:r>
            <a:r>
              <a:rPr lang="en-US" dirty="0" smtClean="0"/>
              <a:t> GPS)</a:t>
            </a:r>
          </a:p>
          <a:p>
            <a:r>
              <a:rPr lang="en-US" dirty="0" smtClean="0">
                <a:solidFill>
                  <a:schemeClr val="bg2"/>
                </a:solidFill>
              </a:rPr>
              <a:t>Autonomous </a:t>
            </a:r>
            <a:r>
              <a:rPr lang="en-US" dirty="0">
                <a:solidFill>
                  <a:schemeClr val="bg2"/>
                </a:solidFill>
              </a:rPr>
              <a:t>Wheelchair Navigation in Unmapped Indoor Environments (2018</a:t>
            </a:r>
            <a:r>
              <a:rPr lang="en-US" dirty="0" smtClean="0">
                <a:solidFill>
                  <a:schemeClr val="bg2"/>
                </a:solidFill>
              </a:rPr>
              <a:t>)</a:t>
            </a:r>
          </a:p>
          <a:p>
            <a:pPr marL="1143000" lvl="1" indent="-457200"/>
            <a:r>
              <a:rPr lang="en-US" dirty="0" smtClean="0"/>
              <a:t>Navigation in </a:t>
            </a:r>
            <a:r>
              <a:rPr lang="en-US" dirty="0" err="1" smtClean="0"/>
              <a:t>nichtkartografierter</a:t>
            </a:r>
            <a:r>
              <a:rPr lang="en-US" dirty="0" smtClean="0"/>
              <a:t> </a:t>
            </a:r>
            <a:r>
              <a:rPr lang="en-US" dirty="0" err="1" smtClean="0"/>
              <a:t>Indoorumgebung</a:t>
            </a:r>
            <a:endParaRPr lang="en-US" dirty="0" smtClean="0"/>
          </a:p>
          <a:p>
            <a:pPr marL="1143000" lvl="1" indent="-457200"/>
            <a:r>
              <a:rPr lang="en-US" dirty="0" err="1" smtClean="0"/>
              <a:t>Finden</a:t>
            </a:r>
            <a:r>
              <a:rPr lang="en-US" dirty="0" smtClean="0"/>
              <a:t> von </a:t>
            </a:r>
            <a:r>
              <a:rPr lang="en-US" dirty="0" err="1" smtClean="0"/>
              <a:t>Geschäft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Bilddaten</a:t>
            </a:r>
            <a:endParaRPr lang="de-DE" dirty="0" smtClean="0"/>
          </a:p>
          <a:p>
            <a:r>
              <a:rPr lang="de-DE" dirty="0">
                <a:solidFill>
                  <a:schemeClr val="bg2"/>
                </a:solidFill>
              </a:rPr>
              <a:t>Template-</a:t>
            </a:r>
            <a:r>
              <a:rPr lang="de-DE" dirty="0" err="1">
                <a:solidFill>
                  <a:schemeClr val="bg2"/>
                </a:solidFill>
              </a:rPr>
              <a:t>based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autonomous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>
                <a:solidFill>
                  <a:schemeClr val="bg2"/>
                </a:solidFill>
              </a:rPr>
              <a:t>navigation</a:t>
            </a:r>
            <a:r>
              <a:rPr lang="de-DE" dirty="0">
                <a:solidFill>
                  <a:schemeClr val="bg2"/>
                </a:solidFill>
              </a:rPr>
              <a:t> in urban </a:t>
            </a:r>
            <a:r>
              <a:rPr lang="de-DE" dirty="0" err="1">
                <a:solidFill>
                  <a:schemeClr val="bg2"/>
                </a:solidFill>
              </a:rPr>
              <a:t>environments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/>
              <a:t>(2011)</a:t>
            </a:r>
          </a:p>
          <a:p>
            <a:pPr lvl="1"/>
            <a:r>
              <a:rPr lang="de-DE" dirty="0" smtClean="0"/>
              <a:t>Bild aus Graustufenkamera wird genutzt um mittels Template </a:t>
            </a:r>
            <a:r>
              <a:rPr lang="de-DE" dirty="0" err="1" smtClean="0"/>
              <a:t>Matching</a:t>
            </a:r>
            <a:r>
              <a:rPr lang="de-DE" dirty="0" smtClean="0"/>
              <a:t> Position und Orientierung auf der Fahrbahn zu bestimmen</a:t>
            </a:r>
          </a:p>
          <a:p>
            <a:pPr lvl="1"/>
            <a:r>
              <a:rPr lang="de-DE" dirty="0" smtClean="0"/>
              <a:t>Keine Lokalisierung </a:t>
            </a:r>
            <a:r>
              <a:rPr lang="de-DE" dirty="0" err="1" smtClean="0"/>
              <a:t>bzw</a:t>
            </a:r>
            <a:r>
              <a:rPr lang="de-DE" dirty="0" smtClean="0"/>
              <a:t> Hindernisvermeidung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6225" y="930760"/>
            <a:ext cx="1914502" cy="17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4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1274" y="944724"/>
            <a:ext cx="10515600" cy="5339961"/>
          </a:xfrm>
        </p:spPr>
        <p:txBody>
          <a:bodyPr/>
          <a:lstStyle/>
          <a:p>
            <a:r>
              <a:rPr lang="en-US" dirty="0" smtClean="0">
                <a:solidFill>
                  <a:schemeClr val="bg2"/>
                </a:solidFill>
              </a:rPr>
              <a:t>A </a:t>
            </a:r>
            <a:r>
              <a:rPr lang="en-US" dirty="0">
                <a:solidFill>
                  <a:schemeClr val="bg2"/>
                </a:solidFill>
              </a:rPr>
              <a:t>Navigation System for Robots Operating in Crowded Urban Environments (2013</a:t>
            </a:r>
            <a:r>
              <a:rPr lang="en-US" dirty="0" smtClean="0">
                <a:solidFill>
                  <a:schemeClr val="bg2"/>
                </a:solidFill>
              </a:rPr>
              <a:t>)</a:t>
            </a:r>
          </a:p>
          <a:p>
            <a:pPr marL="1143000" lvl="1" indent="-457200"/>
            <a:r>
              <a:rPr lang="en-US" dirty="0" err="1" smtClean="0"/>
              <a:t>Assistenzroboter</a:t>
            </a:r>
            <a:r>
              <a:rPr lang="en-US" dirty="0" smtClean="0"/>
              <a:t> </a:t>
            </a:r>
          </a:p>
          <a:p>
            <a:pPr marL="1143000" lvl="1" indent="-457200"/>
            <a:r>
              <a:rPr lang="en-US" dirty="0" err="1" smtClean="0"/>
              <a:t>Navigiert</a:t>
            </a:r>
            <a:r>
              <a:rPr lang="en-US" dirty="0" smtClean="0"/>
              <a:t> in </a:t>
            </a:r>
            <a:r>
              <a:rPr lang="en-US" dirty="0" err="1" smtClean="0"/>
              <a:t>vorher</a:t>
            </a:r>
            <a:r>
              <a:rPr lang="en-US" dirty="0" smtClean="0"/>
              <a:t> </a:t>
            </a:r>
            <a:r>
              <a:rPr lang="en-US" dirty="0" err="1" smtClean="0"/>
              <a:t>kartografierten</a:t>
            </a:r>
            <a:r>
              <a:rPr lang="en-US" dirty="0" smtClean="0"/>
              <a:t> </a:t>
            </a:r>
            <a:r>
              <a:rPr lang="en-US" dirty="0" err="1" smtClean="0"/>
              <a:t>Gebiet</a:t>
            </a:r>
            <a:endParaRPr lang="en-US" dirty="0" smtClean="0"/>
          </a:p>
          <a:p>
            <a:pPr marL="1143000" lvl="1" indent="-457200"/>
            <a:r>
              <a:rPr lang="en-US" dirty="0" smtClean="0"/>
              <a:t>IMU, GPS, Lidar</a:t>
            </a:r>
          </a:p>
          <a:p>
            <a:r>
              <a:rPr lang="en-US" dirty="0">
                <a:solidFill>
                  <a:schemeClr val="bg2"/>
                </a:solidFill>
              </a:rPr>
              <a:t>The Autonomous City Explorer (2009</a:t>
            </a:r>
            <a:r>
              <a:rPr lang="en-US" dirty="0" smtClean="0">
                <a:solidFill>
                  <a:schemeClr val="bg2"/>
                </a:solidFill>
              </a:rPr>
              <a:t>)</a:t>
            </a:r>
          </a:p>
          <a:p>
            <a:pPr marL="1143000" lvl="1" indent="-457200"/>
            <a:r>
              <a:rPr lang="en-US" dirty="0" smtClean="0"/>
              <a:t>2X LIDAR, 3D </a:t>
            </a:r>
            <a:r>
              <a:rPr lang="en-US" dirty="0" err="1" smtClean="0"/>
              <a:t>Kamera</a:t>
            </a:r>
            <a:r>
              <a:rPr lang="en-US" dirty="0"/>
              <a:t> </a:t>
            </a:r>
            <a:r>
              <a:rPr lang="en-US" dirty="0" smtClean="0"/>
              <a:t>auf Gimbal, Encoder (</a:t>
            </a:r>
            <a:r>
              <a:rPr lang="en-US" dirty="0" err="1" smtClean="0"/>
              <a:t>kein</a:t>
            </a:r>
            <a:r>
              <a:rPr lang="en-US" dirty="0" smtClean="0"/>
              <a:t> GPS)</a:t>
            </a:r>
          </a:p>
          <a:p>
            <a:pPr marL="1143000" lvl="1" indent="-457200"/>
            <a:r>
              <a:rPr lang="en-US" dirty="0" err="1" smtClean="0"/>
              <a:t>Benötigt</a:t>
            </a:r>
            <a:r>
              <a:rPr lang="en-US" dirty="0" smtClean="0"/>
              <a:t> </a:t>
            </a:r>
            <a:r>
              <a:rPr lang="en-US" dirty="0" err="1" smtClean="0"/>
              <a:t>ebenfalls</a:t>
            </a:r>
            <a:r>
              <a:rPr lang="en-US" dirty="0" smtClean="0"/>
              <a:t> </a:t>
            </a:r>
            <a:r>
              <a:rPr lang="en-US" dirty="0" err="1" smtClean="0"/>
              <a:t>vorher</a:t>
            </a:r>
            <a:r>
              <a:rPr lang="en-US" dirty="0" smtClean="0"/>
              <a:t> </a:t>
            </a:r>
            <a:r>
              <a:rPr lang="en-US" dirty="0" err="1" smtClean="0"/>
              <a:t>erstellte</a:t>
            </a:r>
            <a:r>
              <a:rPr lang="en-US" dirty="0" smtClean="0"/>
              <a:t> </a:t>
            </a:r>
            <a:r>
              <a:rPr lang="en-US" dirty="0" err="1" smtClean="0"/>
              <a:t>Karte</a:t>
            </a:r>
            <a:endParaRPr lang="en-US" dirty="0" smtClean="0"/>
          </a:p>
          <a:p>
            <a:pPr marL="1143000" lvl="1" indent="-457200"/>
            <a:r>
              <a:rPr lang="en-US" dirty="0" smtClean="0"/>
              <a:t>3x PC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Bordcomputer</a:t>
            </a:r>
            <a:endParaRPr lang="en-US" dirty="0" smtClean="0"/>
          </a:p>
          <a:p>
            <a:r>
              <a:rPr lang="de-DE" dirty="0">
                <a:solidFill>
                  <a:schemeClr val="bg2"/>
                </a:solidFill>
              </a:rPr>
              <a:t>TOOMAS (2009</a:t>
            </a:r>
            <a:r>
              <a:rPr lang="de-DE" dirty="0" smtClean="0">
                <a:solidFill>
                  <a:schemeClr val="bg2"/>
                </a:solidFill>
              </a:rPr>
              <a:t>)</a:t>
            </a:r>
          </a:p>
          <a:p>
            <a:pPr lvl="1"/>
            <a:r>
              <a:rPr lang="de-DE" dirty="0" smtClean="0"/>
              <a:t> Toom Shoppingassistenzroboter</a:t>
            </a:r>
          </a:p>
          <a:p>
            <a:pPr lvl="1"/>
            <a:r>
              <a:rPr lang="en-US" dirty="0" smtClean="0"/>
              <a:t>24x Sonar, Bumper, 360° </a:t>
            </a:r>
            <a:r>
              <a:rPr lang="en-US" dirty="0" err="1" smtClean="0"/>
              <a:t>Kamera</a:t>
            </a:r>
            <a:r>
              <a:rPr lang="en-US" dirty="0" smtClean="0"/>
              <a:t>, LIDAR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TÜV</a:t>
            </a:r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257" y="1588302"/>
            <a:ext cx="1774372" cy="438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4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1274" y="944724"/>
            <a:ext cx="10515600" cy="5339961"/>
          </a:xfrm>
        </p:spPr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Scube</a:t>
            </a:r>
            <a:r>
              <a:rPr lang="en-US" dirty="0">
                <a:solidFill>
                  <a:schemeClr val="bg2"/>
                </a:solidFill>
              </a:rPr>
              <a:t>—Concept and Implementation of </a:t>
            </a:r>
            <a:r>
              <a:rPr lang="en-US" dirty="0" smtClean="0">
                <a:solidFill>
                  <a:schemeClr val="bg2"/>
                </a:solidFill>
              </a:rPr>
              <a:t>a Self-balancing</a:t>
            </a:r>
            <a:r>
              <a:rPr lang="en-US" dirty="0">
                <a:solidFill>
                  <a:schemeClr val="bg2"/>
                </a:solidFill>
              </a:rPr>
              <a:t>, Autonomous Mobility Device </a:t>
            </a:r>
            <a:r>
              <a:rPr lang="en-US" dirty="0" smtClean="0">
                <a:solidFill>
                  <a:schemeClr val="bg2"/>
                </a:solidFill>
              </a:rPr>
              <a:t>for Personal Transport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Use Case </a:t>
            </a:r>
            <a:r>
              <a:rPr lang="en-US" sz="2400" dirty="0" err="1" smtClean="0"/>
              <a:t>sehr</a:t>
            </a:r>
            <a:r>
              <a:rPr lang="en-US" sz="2400" dirty="0" smtClean="0"/>
              <a:t> </a:t>
            </a:r>
            <a:r>
              <a:rPr lang="en-US" sz="2400" dirty="0" err="1" smtClean="0"/>
              <a:t>ähnlich</a:t>
            </a:r>
            <a:r>
              <a:rPr lang="en-US" sz="2400" dirty="0" smtClean="0"/>
              <a:t> </a:t>
            </a:r>
            <a:r>
              <a:rPr lang="en-US" sz="2400" dirty="0" err="1" smtClean="0"/>
              <a:t>zu</a:t>
            </a:r>
            <a:r>
              <a:rPr lang="en-US" sz="2400" dirty="0" smtClean="0"/>
              <a:t> </a:t>
            </a:r>
            <a:r>
              <a:rPr lang="en-US" sz="2400" dirty="0" err="1" smtClean="0"/>
              <a:t>Scoomatic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Transport </a:t>
            </a:r>
            <a:r>
              <a:rPr lang="en-US" sz="2400" dirty="0" err="1" smtClean="0"/>
              <a:t>für</a:t>
            </a:r>
            <a:r>
              <a:rPr lang="en-US" sz="2400" dirty="0" smtClean="0"/>
              <a:t> </a:t>
            </a:r>
            <a:r>
              <a:rPr lang="en-US" sz="2400" dirty="0" err="1" smtClean="0"/>
              <a:t>erste</a:t>
            </a:r>
            <a:r>
              <a:rPr lang="en-US" sz="2400" dirty="0" smtClean="0"/>
              <a:t> / </a:t>
            </a:r>
            <a:r>
              <a:rPr lang="en-US" sz="2400" dirty="0" err="1" smtClean="0"/>
              <a:t>letzte</a:t>
            </a:r>
            <a:r>
              <a:rPr lang="en-US" sz="2400" dirty="0" smtClean="0"/>
              <a:t> </a:t>
            </a:r>
            <a:r>
              <a:rPr lang="en-US" sz="2400" dirty="0" err="1" smtClean="0"/>
              <a:t>Meile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Navigiert</a:t>
            </a:r>
            <a:r>
              <a:rPr lang="en-US" sz="2400" dirty="0" smtClean="0"/>
              <a:t> </a:t>
            </a:r>
            <a:r>
              <a:rPr lang="en-US" sz="2400" dirty="0" err="1" smtClean="0"/>
              <a:t>autonom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Tiltmechanismus</a:t>
            </a:r>
            <a:r>
              <a:rPr lang="en-US" sz="2400" dirty="0" smtClean="0"/>
              <a:t> </a:t>
            </a:r>
            <a:r>
              <a:rPr lang="en-US" sz="2400" dirty="0" err="1" smtClean="0"/>
              <a:t>durch</a:t>
            </a:r>
            <a:r>
              <a:rPr lang="en-US" sz="2400" dirty="0" smtClean="0"/>
              <a:t> </a:t>
            </a:r>
            <a:r>
              <a:rPr lang="en-US" sz="2400" dirty="0" err="1" smtClean="0"/>
              <a:t>verstellbares</a:t>
            </a:r>
            <a:r>
              <a:rPr lang="en-US" sz="2400" dirty="0" smtClean="0"/>
              <a:t> </a:t>
            </a:r>
            <a:r>
              <a:rPr lang="en-US" sz="2400" dirty="0" err="1" smtClean="0"/>
              <a:t>Fahrwerk</a:t>
            </a:r>
            <a:endParaRPr lang="en-US" sz="2400" dirty="0" smtClean="0"/>
          </a:p>
          <a:p>
            <a:pPr marL="1143000" lvl="1" indent="-457200"/>
            <a:r>
              <a:rPr lang="en-US" sz="2000" dirty="0" err="1" smtClean="0"/>
              <a:t>Minderung</a:t>
            </a:r>
            <a:r>
              <a:rPr lang="en-US" sz="2000" dirty="0" smtClean="0"/>
              <a:t> der </a:t>
            </a:r>
            <a:r>
              <a:rPr lang="en-US" sz="2000" dirty="0" err="1" smtClean="0"/>
              <a:t>Seitwärtskräfte</a:t>
            </a:r>
            <a:r>
              <a:rPr lang="en-US" sz="2000" dirty="0" smtClean="0"/>
              <a:t> in </a:t>
            </a:r>
            <a:r>
              <a:rPr lang="en-US" sz="2000" dirty="0" err="1" smtClean="0"/>
              <a:t>Kurven</a:t>
            </a:r>
            <a:r>
              <a:rPr lang="en-US" sz="2000" dirty="0" smtClean="0"/>
              <a:t> </a:t>
            </a:r>
          </a:p>
          <a:p>
            <a:pPr marL="1143000" lvl="1" indent="-457200"/>
            <a:r>
              <a:rPr lang="en-US" sz="2000" dirty="0" smtClean="0"/>
              <a:t>(</a:t>
            </a:r>
            <a:r>
              <a:rPr lang="en-US" sz="2000" dirty="0" err="1" smtClean="0"/>
              <a:t>vmax</a:t>
            </a:r>
            <a:r>
              <a:rPr lang="en-US" sz="2000" dirty="0" smtClean="0"/>
              <a:t> 20km/h)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Transport </a:t>
            </a:r>
            <a:r>
              <a:rPr lang="en-US" sz="2400" dirty="0" err="1" smtClean="0"/>
              <a:t>im</a:t>
            </a:r>
            <a:r>
              <a:rPr lang="en-US" sz="2400" dirty="0" smtClean="0"/>
              <a:t> </a:t>
            </a:r>
            <a:r>
              <a:rPr lang="en-US" sz="2400" dirty="0" err="1" smtClean="0"/>
              <a:t>Sitzen</a:t>
            </a:r>
            <a:r>
              <a:rPr lang="en-US" sz="2400" dirty="0" smtClean="0"/>
              <a:t> </a:t>
            </a:r>
            <a:r>
              <a:rPr lang="en-US" sz="2400" dirty="0" err="1" smtClean="0"/>
              <a:t>für</a:t>
            </a:r>
            <a:r>
              <a:rPr lang="en-US" sz="2400" dirty="0" smtClean="0"/>
              <a:t> </a:t>
            </a:r>
            <a:r>
              <a:rPr lang="en-US" sz="2400" dirty="0" err="1" smtClean="0"/>
              <a:t>ältere</a:t>
            </a:r>
            <a:r>
              <a:rPr lang="en-US" sz="2400" dirty="0" smtClean="0"/>
              <a:t> </a:t>
            </a:r>
            <a:r>
              <a:rPr lang="en-US" sz="2400" dirty="0" err="1" smtClean="0"/>
              <a:t>Personen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Antrieb</a:t>
            </a:r>
            <a:r>
              <a:rPr lang="en-US" sz="2400" dirty="0" smtClean="0"/>
              <a:t> </a:t>
            </a:r>
            <a:r>
              <a:rPr lang="en-US" sz="2400" dirty="0" err="1" smtClean="0"/>
              <a:t>über</a:t>
            </a:r>
            <a:r>
              <a:rPr lang="en-US" sz="2400" dirty="0" smtClean="0"/>
              <a:t> Brushless </a:t>
            </a:r>
            <a:r>
              <a:rPr lang="en-US" sz="2400" dirty="0" err="1" smtClean="0"/>
              <a:t>Hubmotoren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Odometrie</a:t>
            </a:r>
            <a:r>
              <a:rPr lang="en-US" sz="2400" dirty="0" smtClean="0"/>
              <a:t> und </a:t>
            </a:r>
            <a:r>
              <a:rPr lang="en-US" sz="2400" dirty="0" err="1" smtClean="0"/>
              <a:t>Ultraschall</a:t>
            </a:r>
            <a:r>
              <a:rPr lang="en-US" sz="2400" dirty="0" smtClean="0"/>
              <a:t> </a:t>
            </a:r>
            <a:r>
              <a:rPr lang="en-US" sz="2400" dirty="0" err="1" smtClean="0"/>
              <a:t>für</a:t>
            </a:r>
            <a:r>
              <a:rPr lang="en-US" sz="2400" dirty="0" smtClean="0"/>
              <a:t> </a:t>
            </a:r>
            <a:r>
              <a:rPr lang="en-US" sz="2400" dirty="0" err="1" smtClean="0"/>
              <a:t>lokale</a:t>
            </a:r>
            <a:r>
              <a:rPr lang="en-US" sz="2400" dirty="0" smtClean="0"/>
              <a:t> </a:t>
            </a:r>
            <a:r>
              <a:rPr lang="en-US" sz="2400" dirty="0" err="1" smtClean="0"/>
              <a:t>Positionswahrnehmung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Globale</a:t>
            </a:r>
            <a:r>
              <a:rPr lang="en-US" sz="2400" dirty="0" smtClean="0"/>
              <a:t> </a:t>
            </a:r>
            <a:r>
              <a:rPr lang="en-US" sz="2400" dirty="0" err="1" smtClean="0"/>
              <a:t>Positionierung</a:t>
            </a:r>
            <a:r>
              <a:rPr lang="en-US" sz="2400" dirty="0" smtClean="0"/>
              <a:t> </a:t>
            </a:r>
            <a:r>
              <a:rPr lang="en-US" sz="2400" dirty="0" err="1" smtClean="0"/>
              <a:t>über</a:t>
            </a:r>
            <a:r>
              <a:rPr lang="en-US" sz="2400" dirty="0" smtClean="0"/>
              <a:t> </a:t>
            </a:r>
            <a:r>
              <a:rPr lang="en-US" sz="2400" dirty="0" err="1" smtClean="0"/>
              <a:t>Realsense</a:t>
            </a:r>
            <a:r>
              <a:rPr lang="en-US" sz="2400" dirty="0" smtClean="0"/>
              <a:t> </a:t>
            </a:r>
            <a:r>
              <a:rPr lang="en-US" sz="2400" dirty="0" err="1" smtClean="0"/>
              <a:t>Kamera</a:t>
            </a:r>
            <a:r>
              <a:rPr lang="en-US" sz="2400" dirty="0" smtClean="0"/>
              <a:t> und QR-Codes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8" b="97201" l="51167" r="888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99" r="8437"/>
          <a:stretch/>
        </p:blipFill>
        <p:spPr>
          <a:xfrm>
            <a:off x="8388292" y="1578834"/>
            <a:ext cx="3405353" cy="407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7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b="1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b="1" dirty="0" err="1" smtClean="0"/>
              <a:t>Weitere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relevante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Projekte</a:t>
            </a:r>
            <a:endParaRPr lang="en-US" sz="2000" b="1" dirty="0" smtClean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774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</a:t>
            </a:r>
            <a:r>
              <a:rPr lang="de-DE" dirty="0" smtClean="0"/>
              <a:t>Lieferroboter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400" dirty="0" err="1" smtClean="0">
                <a:solidFill>
                  <a:schemeClr val="bg2"/>
                </a:solidFill>
              </a:rPr>
              <a:t>Delivery</a:t>
            </a:r>
            <a:r>
              <a:rPr lang="de-DE" sz="3400" dirty="0" smtClean="0">
                <a:solidFill>
                  <a:schemeClr val="bg2"/>
                </a:solidFill>
              </a:rPr>
              <a:t> Roboter</a:t>
            </a:r>
          </a:p>
          <a:p>
            <a:pPr marL="1200150" lvl="1" indent="-514350"/>
            <a:r>
              <a:rPr lang="de-DE" sz="2000" dirty="0" err="1" smtClean="0"/>
              <a:t>Starship</a:t>
            </a:r>
            <a:r>
              <a:rPr lang="de-DE" sz="2000" dirty="0" smtClean="0"/>
              <a:t> Technologies</a:t>
            </a:r>
          </a:p>
          <a:p>
            <a:pPr marL="1200150" lvl="1" indent="-514350"/>
            <a:r>
              <a:rPr lang="de-DE" sz="2000" dirty="0" err="1" smtClean="0"/>
              <a:t>Marble</a:t>
            </a:r>
            <a:endParaRPr lang="de-DE" sz="2000" dirty="0" smtClean="0"/>
          </a:p>
          <a:p>
            <a:pPr marL="1200150" lvl="1" indent="-514350"/>
            <a:r>
              <a:rPr lang="de-DE" sz="2000" dirty="0" smtClean="0"/>
              <a:t>Kiwi</a:t>
            </a:r>
          </a:p>
          <a:p>
            <a:pPr marL="1200150" lvl="1" indent="-514350"/>
            <a:r>
              <a:rPr lang="de-DE" sz="2000" dirty="0" err="1" smtClean="0"/>
              <a:t>Nuro</a:t>
            </a:r>
            <a:endParaRPr lang="de-DE" sz="2000" dirty="0" smtClean="0"/>
          </a:p>
          <a:p>
            <a:pPr marL="1200150" lvl="1" indent="-514350"/>
            <a:r>
              <a:rPr lang="de-DE" sz="2000" dirty="0" smtClean="0"/>
              <a:t>Amazon Scout</a:t>
            </a:r>
          </a:p>
          <a:p>
            <a:pPr marL="514350" indent="-514350"/>
            <a:r>
              <a:rPr lang="de-DE" sz="2400" dirty="0" smtClean="0"/>
              <a:t>ca. 10kg Payload</a:t>
            </a:r>
          </a:p>
          <a:p>
            <a:pPr marL="514350" indent="-514350"/>
            <a:r>
              <a:rPr lang="de-DE" sz="2400" dirty="0" smtClean="0"/>
              <a:t>Sensorik: Sonar, (3D)Kameras,</a:t>
            </a:r>
          </a:p>
          <a:p>
            <a:pPr marL="514350" indent="-514350"/>
            <a:r>
              <a:rPr lang="de-DE" sz="2400" dirty="0" smtClean="0"/>
              <a:t>LIDAR, GPS</a:t>
            </a:r>
            <a:endParaRPr lang="de-DE" sz="2400" dirty="0"/>
          </a:p>
          <a:p>
            <a:pPr marL="514350" indent="-514350"/>
            <a:r>
              <a:rPr lang="de-DE" sz="2400" dirty="0" smtClean="0"/>
              <a:t>Nicht viele Infos öffentlich </a:t>
            </a:r>
          </a:p>
          <a:p>
            <a:pPr marL="514350" indent="-514350"/>
            <a:r>
              <a:rPr lang="de-DE" sz="2400" dirty="0" smtClean="0"/>
              <a:t>verfügbar </a:t>
            </a:r>
          </a:p>
          <a:p>
            <a:pPr marL="514350" indent="-514350"/>
            <a:r>
              <a:rPr lang="de-DE" sz="2400" dirty="0" smtClean="0"/>
              <a:t>Einige Plattformen sind bereits testweise im Einsatz</a:t>
            </a:r>
            <a:endParaRPr lang="de-DE" dirty="0" smtClean="0"/>
          </a:p>
          <a:p>
            <a:pPr marL="514350" indent="-514350"/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3" t="39160" r="28232" b="3145"/>
          <a:stretch/>
        </p:blipFill>
        <p:spPr>
          <a:xfrm>
            <a:off x="8262257" y="2852056"/>
            <a:ext cx="3418115" cy="299580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355" y="1090579"/>
            <a:ext cx="2426017" cy="161562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585" y="2253342"/>
            <a:ext cx="2647506" cy="338545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80" y="940975"/>
            <a:ext cx="2988875" cy="190540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333898" y="5878294"/>
            <a:ext cx="55018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Bildquellen: </a:t>
            </a:r>
            <a:r>
              <a:rPr lang="de-DE" sz="900" dirty="0">
                <a:hlinkClick r:id="rId6"/>
              </a:rPr>
              <a:t>https://www.starship.xyz/kit</a:t>
            </a:r>
            <a:r>
              <a:rPr lang="de-DE" sz="900" dirty="0" smtClean="0">
                <a:hlinkClick r:id="rId6"/>
              </a:rPr>
              <a:t>/</a:t>
            </a:r>
            <a:r>
              <a:rPr lang="de-DE" sz="900" dirty="0"/>
              <a:t> </a:t>
            </a:r>
            <a:r>
              <a:rPr lang="de-DE" sz="900" dirty="0">
                <a:hlinkClick r:id="rId7"/>
              </a:rPr>
              <a:t>https://</a:t>
            </a:r>
            <a:r>
              <a:rPr lang="de-DE" sz="900" dirty="0" smtClean="0">
                <a:hlinkClick r:id="rId7"/>
              </a:rPr>
              <a:t>bit.ly/2NLOY3q</a:t>
            </a:r>
            <a:r>
              <a:rPr lang="de-DE" sz="900" dirty="0"/>
              <a:t>  </a:t>
            </a:r>
            <a:r>
              <a:rPr lang="de-DE" sz="900" dirty="0">
                <a:hlinkClick r:id="rId8"/>
              </a:rPr>
              <a:t>https://</a:t>
            </a:r>
            <a:r>
              <a:rPr lang="de-DE" sz="900" dirty="0" smtClean="0">
                <a:hlinkClick r:id="rId8"/>
              </a:rPr>
              <a:t>bit.ly/2UbVFtX</a:t>
            </a:r>
            <a:r>
              <a:rPr lang="de-DE" sz="900" dirty="0"/>
              <a:t> </a:t>
            </a:r>
            <a:r>
              <a:rPr lang="de-DE" sz="900" dirty="0">
                <a:hlinkClick r:id="rId9"/>
              </a:rPr>
              <a:t>https://</a:t>
            </a:r>
            <a:r>
              <a:rPr lang="de-DE" sz="900" dirty="0" smtClean="0">
                <a:hlinkClick r:id="rId9"/>
              </a:rPr>
              <a:t>bit.ly/2S4HxD6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06964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Autonome </a:t>
            </a:r>
            <a:r>
              <a:rPr lang="de-DE" dirty="0" smtClean="0"/>
              <a:t>Navigation zu Hause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Staubsaugroboter am Beispiel </a:t>
            </a:r>
            <a:r>
              <a:rPr lang="de-DE" sz="3200" dirty="0" err="1">
                <a:solidFill>
                  <a:schemeClr val="bg2"/>
                </a:solidFill>
              </a:rPr>
              <a:t>Roborock</a:t>
            </a:r>
            <a:r>
              <a:rPr lang="de-DE" sz="3200" dirty="0">
                <a:solidFill>
                  <a:schemeClr val="bg2"/>
                </a:solidFill>
              </a:rPr>
              <a:t> </a:t>
            </a:r>
            <a:r>
              <a:rPr lang="de-DE" sz="3200" dirty="0" smtClean="0">
                <a:solidFill>
                  <a:schemeClr val="bg2"/>
                </a:solidFill>
              </a:rPr>
              <a:t>S5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SLAM mittels LIDAR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Hindernisvermeidung mit </a:t>
            </a:r>
            <a:r>
              <a:rPr lang="de-DE" dirty="0" err="1" smtClean="0"/>
              <a:t>Bumper</a:t>
            </a:r>
            <a:r>
              <a:rPr lang="de-DE" dirty="0" smtClean="0"/>
              <a:t>, Sonar / Cliff Sensor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 smtClean="0"/>
              <a:t>Kartografierung</a:t>
            </a:r>
            <a:r>
              <a:rPr lang="de-DE" dirty="0" smtClean="0"/>
              <a:t> der eigenen Wohnung</a:t>
            </a:r>
          </a:p>
          <a:p>
            <a:r>
              <a:rPr lang="de-DE" dirty="0" smtClean="0"/>
              <a:t>	→ Reinigung  einzelner Räume über App möglich</a:t>
            </a:r>
          </a:p>
          <a:p>
            <a:pPr marL="514350" indent="-514350"/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1" y="3712026"/>
            <a:ext cx="2242459" cy="224245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3" t="1878" b="20873"/>
          <a:stretch/>
        </p:blipFill>
        <p:spPr>
          <a:xfrm>
            <a:off x="9474774" y="1719943"/>
            <a:ext cx="2185155" cy="350519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333898" y="5878294"/>
            <a:ext cx="2948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Bildquellen</a:t>
            </a:r>
            <a:r>
              <a:rPr lang="de-DE" sz="900" dirty="0" smtClean="0"/>
              <a:t>: </a:t>
            </a:r>
            <a:r>
              <a:rPr lang="de-DE" sz="900" dirty="0" smtClean="0">
                <a:hlinkClick r:id="rId4"/>
              </a:rPr>
              <a:t>https</a:t>
            </a:r>
            <a:r>
              <a:rPr lang="de-DE" sz="900" dirty="0">
                <a:hlinkClick r:id="rId4"/>
              </a:rPr>
              <a:t>://</a:t>
            </a:r>
            <a:r>
              <a:rPr lang="de-DE" sz="900" dirty="0" smtClean="0">
                <a:hlinkClick r:id="rId4"/>
              </a:rPr>
              <a:t>bit.ly/2Twt3w6</a:t>
            </a:r>
            <a:r>
              <a:rPr lang="de-DE" sz="900" dirty="0"/>
              <a:t> </a:t>
            </a:r>
            <a:r>
              <a:rPr lang="de-DE" sz="900" dirty="0">
                <a:hlinkClick r:id="rId5"/>
              </a:rPr>
              <a:t>https://</a:t>
            </a:r>
            <a:r>
              <a:rPr lang="de-DE" sz="900" dirty="0" smtClean="0">
                <a:hlinkClick r:id="rId5"/>
              </a:rPr>
              <a:t>bit.ly/2XDBtHD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5848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36931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Ideales Transportmittel für letzte Meile schwer zu finden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Von letzter ÖPNV Haltestelle muss oft noch viel Weg zum Ziel zurückgelegt werden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Leihfahrräder versuchen Problematik zu lösen</a:t>
            </a:r>
          </a:p>
          <a:p>
            <a:pPr marL="1143000" lvl="1" indent="-457200"/>
            <a:r>
              <a:rPr lang="de-DE" sz="3200" dirty="0" smtClean="0"/>
              <a:t>Stehen nach der Fahrt im Weg </a:t>
            </a:r>
          </a:p>
          <a:p>
            <a:pPr marL="1143000" lvl="1" indent="-457200"/>
            <a:r>
              <a:rPr lang="de-DE" sz="3200" dirty="0" smtClean="0"/>
              <a:t>Müssen zurückgebracht werden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Wie lässt sich die letzte Meile besser bewältigen?</a:t>
            </a:r>
            <a:endParaRPr lang="de-DE" sz="3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312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Autonome </a:t>
            </a:r>
            <a:r>
              <a:rPr lang="de-DE" dirty="0" smtClean="0"/>
              <a:t>Navigation zu Hause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4517571" cy="4213287"/>
          </a:xfrm>
        </p:spPr>
        <p:txBody>
          <a:bodyPr/>
          <a:lstStyle/>
          <a:p>
            <a:r>
              <a:rPr lang="de-DE" sz="3200" dirty="0" err="1" smtClean="0">
                <a:solidFill>
                  <a:schemeClr val="bg2"/>
                </a:solidFill>
              </a:rPr>
              <a:t>Segway</a:t>
            </a:r>
            <a:r>
              <a:rPr lang="de-DE" sz="3200" dirty="0" smtClean="0">
                <a:solidFill>
                  <a:schemeClr val="bg2"/>
                </a:solidFill>
              </a:rPr>
              <a:t> </a:t>
            </a:r>
            <a:r>
              <a:rPr lang="de-DE" sz="3200" dirty="0" err="1" smtClean="0">
                <a:solidFill>
                  <a:schemeClr val="bg2"/>
                </a:solidFill>
              </a:rPr>
              <a:t>Loomo</a:t>
            </a:r>
            <a:endParaRPr lang="de-DE" sz="32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„Smarter“ </a:t>
            </a:r>
            <a:r>
              <a:rPr lang="de-DE" dirty="0" err="1" smtClean="0"/>
              <a:t>Segway</a:t>
            </a:r>
            <a:endParaRPr lang="de-D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Fahrbar oder selbstfahrend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1700 USD (</a:t>
            </a:r>
            <a:r>
              <a:rPr lang="de-DE" dirty="0" err="1" smtClean="0"/>
              <a:t>preorder</a:t>
            </a:r>
            <a:r>
              <a:rPr lang="de-DE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Inzwischen 2.299,00 USD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Android Tablet als BC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85" y="1625311"/>
            <a:ext cx="7390033" cy="443140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333898" y="5878294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Bildquelle: </a:t>
            </a:r>
            <a:r>
              <a:rPr lang="de-DE" sz="900" dirty="0">
                <a:hlinkClick r:id="rId3"/>
              </a:rPr>
              <a:t>http://www.loomo.com/en/spec.html</a:t>
            </a:r>
            <a:endParaRPr lang="de-DE" sz="900" dirty="0"/>
          </a:p>
          <a:p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01474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237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b="1" dirty="0" err="1"/>
              <a:t>Hardwareauswahl</a:t>
            </a:r>
            <a:endParaRPr lang="en-US" sz="2000" b="1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753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Antrieb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2"/>
                </a:solidFill>
              </a:rPr>
              <a:t>Loomo</a:t>
            </a:r>
            <a:r>
              <a:rPr lang="de-DE" dirty="0" smtClean="0">
                <a:solidFill>
                  <a:schemeClr val="bg2"/>
                </a:solidFill>
              </a:rPr>
              <a:t> oder </a:t>
            </a:r>
            <a:r>
              <a:rPr lang="de-DE" dirty="0" err="1" smtClean="0">
                <a:solidFill>
                  <a:schemeClr val="bg2"/>
                </a:solidFill>
              </a:rPr>
              <a:t>Hoverboard</a:t>
            </a:r>
            <a:r>
              <a:rPr lang="de-DE" dirty="0" smtClean="0">
                <a:solidFill>
                  <a:schemeClr val="bg2"/>
                </a:solidFill>
              </a:rPr>
              <a:t>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23</a:t>
            </a:fld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56282"/>
              </p:ext>
            </p:extLst>
          </p:nvPr>
        </p:nvGraphicFramePr>
        <p:xfrm>
          <a:off x="1457325" y="1634385"/>
          <a:ext cx="9754960" cy="236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480">
                  <a:extLst>
                    <a:ext uri="{9D8B030D-6E8A-4147-A177-3AD203B41FA5}">
                      <a16:colId xmlns:a16="http://schemas.microsoft.com/office/drawing/2014/main" val="2036108559"/>
                    </a:ext>
                  </a:extLst>
                </a:gridCol>
                <a:gridCol w="4877480">
                  <a:extLst>
                    <a:ext uri="{9D8B030D-6E8A-4147-A177-3AD203B41FA5}">
                      <a16:colId xmlns:a16="http://schemas.microsoft.com/office/drawing/2014/main" val="402714464"/>
                    </a:ext>
                  </a:extLst>
                </a:gridCol>
              </a:tblGrid>
              <a:tr h="78782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Loomo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Hoverboard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31152"/>
                  </a:ext>
                </a:extLst>
              </a:tr>
              <a:tr h="787820">
                <a:tc>
                  <a:txBody>
                    <a:bodyPr/>
                    <a:lstStyle/>
                    <a:p>
                      <a:r>
                        <a:rPr lang="de-DE" dirty="0" smtClean="0"/>
                        <a:t>Relativ geschlossenes System, erweiterbar über USB, Bluetooth</a:t>
                      </a:r>
                      <a:r>
                        <a:rPr lang="de-DE" baseline="0" dirty="0" smtClean="0"/>
                        <a:t>, WLAN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Open</a:t>
                      </a:r>
                      <a:r>
                        <a:rPr lang="de-DE" baseline="0" dirty="0" smtClean="0"/>
                        <a:t> Source Firmware verfügbar, Hardware gut dokumentiert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928991"/>
                  </a:ext>
                </a:extLst>
              </a:tr>
              <a:tr h="787820">
                <a:tc>
                  <a:txBody>
                    <a:bodyPr/>
                    <a:lstStyle/>
                    <a:p>
                      <a:r>
                        <a:rPr lang="de-DE" dirty="0" smtClean="0"/>
                        <a:t>Relativ hohe </a:t>
                      </a:r>
                      <a:r>
                        <a:rPr lang="de-DE" dirty="0" smtClean="0"/>
                        <a:t>Anschaffungskosten</a:t>
                      </a:r>
                      <a:r>
                        <a:rPr lang="de-DE" baseline="0" dirty="0" smtClean="0"/>
                        <a:t>, </a:t>
                      </a:r>
                      <a:r>
                        <a:rPr lang="de-DE" baseline="0" dirty="0" smtClean="0"/>
                        <a:t>dafür fast Komplettpaket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Verhältnismäßig günstig</a:t>
                      </a:r>
                      <a:r>
                        <a:rPr lang="de-DE" baseline="0" dirty="0" smtClean="0"/>
                        <a:t> (150€), dafür nur Antriebsplattform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236135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2236213" y="4930356"/>
            <a:ext cx="5434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→ </a:t>
            </a:r>
            <a:r>
              <a:rPr lang="de-DE" sz="2400" dirty="0" err="1" smtClean="0"/>
              <a:t>Hoverboard</a:t>
            </a:r>
            <a:r>
              <a:rPr lang="de-DE" sz="2400" dirty="0" smtClean="0"/>
              <a:t> weil günstiger und flexibler</a:t>
            </a:r>
            <a:endParaRPr lang="de-DE" sz="2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0" b="25629"/>
          <a:stretch/>
        </p:blipFill>
        <p:spPr>
          <a:xfrm>
            <a:off x="8021682" y="4088674"/>
            <a:ext cx="3624943" cy="18288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7" b="96841" l="5977" r="952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28" y="3543300"/>
            <a:ext cx="2183821" cy="2781233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333898" y="5878294"/>
            <a:ext cx="42947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Bildquellen: </a:t>
            </a:r>
            <a:r>
              <a:rPr lang="de-DE" sz="900" dirty="0">
                <a:hlinkClick r:id="rId5"/>
              </a:rPr>
              <a:t>https://shop.segway.com/de-de/92/-</a:t>
            </a:r>
            <a:r>
              <a:rPr lang="de-DE" sz="900" dirty="0" smtClean="0">
                <a:hlinkClick r:id="rId5"/>
              </a:rPr>
              <a:t>segway-loomo</a:t>
            </a:r>
            <a:r>
              <a:rPr lang="de-DE" sz="900" dirty="0"/>
              <a:t>  </a:t>
            </a:r>
            <a:r>
              <a:rPr lang="de-DE" sz="900" dirty="0">
                <a:hlinkClick r:id="rId6"/>
              </a:rPr>
              <a:t>https://</a:t>
            </a:r>
            <a:r>
              <a:rPr lang="de-DE" sz="900" dirty="0" smtClean="0">
                <a:hlinkClick r:id="rId6"/>
              </a:rPr>
              <a:t>bit.ly/2Jzxa6o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8145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Antrieb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30" y="953799"/>
            <a:ext cx="3575685" cy="238379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1" y="1422200"/>
            <a:ext cx="5982000" cy="398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9" t="15529" r="5315" b="10111"/>
          <a:stretch/>
        </p:blipFill>
        <p:spPr>
          <a:xfrm>
            <a:off x="6983729" y="3589019"/>
            <a:ext cx="3575685" cy="223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Antrieb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9555"/>
            <a:ext cx="3712088" cy="247472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67505"/>
            <a:ext cx="3230880" cy="215392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135" y="1255620"/>
            <a:ext cx="6377606" cy="483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837401"/>
          </a:xfrm>
        </p:spPr>
        <p:txBody>
          <a:bodyPr/>
          <a:lstStyle/>
          <a:p>
            <a:r>
              <a:rPr lang="de-DE" sz="3200" dirty="0">
                <a:solidFill>
                  <a:schemeClr val="bg2"/>
                </a:solidFill>
              </a:rPr>
              <a:t>Bordcomputer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Erstmal kein teurer, großer x86 PC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Grenzen der ARM Boards Testen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 smtClean="0"/>
              <a:t>Requirement</a:t>
            </a:r>
            <a:r>
              <a:rPr lang="de-DE" dirty="0" smtClean="0"/>
              <a:t>: Echtzeitfähige Kommunikation und Multiagentenfähig</a:t>
            </a:r>
          </a:p>
          <a:p>
            <a:r>
              <a:rPr lang="de-DE" dirty="0" smtClean="0"/>
              <a:t>→ ROS2 → Momentan nur mit </a:t>
            </a:r>
            <a:r>
              <a:rPr lang="de-DE" dirty="0" err="1" smtClean="0"/>
              <a:t>Raspi</a:t>
            </a:r>
            <a:r>
              <a:rPr lang="de-DE" dirty="0" smtClean="0"/>
              <a:t> 3B mit Ubuntu 18.04 möglich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→ </a:t>
            </a:r>
            <a:r>
              <a:rPr lang="de-DE" dirty="0" err="1" smtClean="0"/>
              <a:t>Raspberry</a:t>
            </a:r>
            <a:r>
              <a:rPr lang="de-DE" dirty="0" smtClean="0"/>
              <a:t> Pi Model 3B als Bordcomputer</a:t>
            </a:r>
          </a:p>
          <a:p>
            <a:pPr marL="1143000" lvl="1" indent="-457200"/>
            <a:r>
              <a:rPr lang="de-DE" dirty="0"/>
              <a:t>ARM-Cortex-A53 4x </a:t>
            </a:r>
            <a:r>
              <a:rPr lang="de-DE" dirty="0" smtClean="0"/>
              <a:t>1,2GHz</a:t>
            </a:r>
          </a:p>
          <a:p>
            <a:pPr marL="1143000" lvl="1" indent="-457200"/>
            <a:r>
              <a:rPr lang="de-DE" dirty="0" smtClean="0"/>
              <a:t>1GB RAM</a:t>
            </a:r>
          </a:p>
          <a:p>
            <a:pPr marL="1143000" lvl="1" indent="-457200"/>
            <a:r>
              <a:rPr lang="de-DE" dirty="0" smtClean="0"/>
              <a:t>WLAN, Bluetooth, Ethernet, I2C UART, USB</a:t>
            </a:r>
          </a:p>
          <a:p>
            <a:pPr marL="1143000" lvl="1" indent="-457200"/>
            <a:r>
              <a:rPr lang="de-DE" dirty="0" smtClean="0"/>
              <a:t>Unterstützung für 64 Bit Ubuntu</a:t>
            </a:r>
          </a:p>
          <a:p>
            <a:pPr marL="1143000" lvl="1" indent="-457200"/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500" r="9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009" y="3263510"/>
            <a:ext cx="3628571" cy="272142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408591" y="5800272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Bildquelle: </a:t>
            </a:r>
            <a:r>
              <a:rPr lang="de-DE" sz="900" dirty="0">
                <a:hlinkClick r:id="rId4"/>
              </a:rPr>
              <a:t>https://www.raspberrypi.org/products/raspberry-pi-3-model-b/</a:t>
            </a:r>
            <a:endParaRPr lang="de-DE" sz="900" dirty="0"/>
          </a:p>
          <a:p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8033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Sensorik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837401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(</a:t>
            </a:r>
            <a:r>
              <a:rPr lang="de-DE" dirty="0" smtClean="0">
                <a:solidFill>
                  <a:schemeClr val="bg2"/>
                </a:solidFill>
              </a:rPr>
              <a:t>RP)LIDAR für Mapping</a:t>
            </a:r>
          </a:p>
          <a:p>
            <a:pPr marL="1143000" lvl="1" indent="-457200"/>
            <a:r>
              <a:rPr lang="de-DE" sz="2800" dirty="0" smtClean="0"/>
              <a:t>Kleiner, günstiger (100€) 2D </a:t>
            </a:r>
            <a:r>
              <a:rPr lang="de-DE" sz="2800" dirty="0" err="1" smtClean="0"/>
              <a:t>Lidar</a:t>
            </a:r>
            <a:endParaRPr lang="de-DE" sz="2800" dirty="0" smtClean="0"/>
          </a:p>
          <a:p>
            <a:pPr marL="1143000" lvl="1" indent="-457200"/>
            <a:r>
              <a:rPr lang="de-DE" sz="2800" dirty="0" smtClean="0"/>
              <a:t>Gute ROS(1) Unterstützung für Mapping</a:t>
            </a:r>
          </a:p>
          <a:p>
            <a:pPr marL="1143000" lvl="1" indent="-457200"/>
            <a:r>
              <a:rPr lang="de-DE" sz="2800" dirty="0" smtClean="0"/>
              <a:t>Anbindung über USB-UART und existierenden Treiber</a:t>
            </a:r>
          </a:p>
          <a:p>
            <a:pPr marL="457200" indent="-457200"/>
            <a:r>
              <a:rPr lang="de-DE" dirty="0" smtClean="0">
                <a:solidFill>
                  <a:schemeClr val="bg2"/>
                </a:solidFill>
              </a:rPr>
              <a:t>Ultraschallsensoren für Hindernisvermeidung</a:t>
            </a:r>
          </a:p>
          <a:p>
            <a:pPr marL="1143000" lvl="1" indent="-457200"/>
            <a:r>
              <a:rPr lang="de-DE" sz="2800" dirty="0" smtClean="0"/>
              <a:t>SR04 Module, weil günstig (5stk → 7€)</a:t>
            </a:r>
          </a:p>
          <a:p>
            <a:pPr marL="1143000" lvl="1" indent="-457200"/>
            <a:r>
              <a:rPr lang="de-DE" sz="2800" dirty="0" err="1" smtClean="0"/>
              <a:t>Arduino</a:t>
            </a:r>
            <a:r>
              <a:rPr lang="de-DE" sz="2800" dirty="0" smtClean="0"/>
              <a:t> für Ansteuerung von 8stk gleichzeitig</a:t>
            </a:r>
          </a:p>
          <a:p>
            <a:pPr marL="1143000" lvl="1" indent="-457200"/>
            <a:r>
              <a:rPr lang="de-DE" sz="2800" dirty="0" smtClean="0"/>
              <a:t>Abwandlung von </a:t>
            </a:r>
            <a:r>
              <a:rPr lang="de-DE" sz="2800" dirty="0" err="1" smtClean="0"/>
              <a:t>SonicDisc</a:t>
            </a:r>
            <a:r>
              <a:rPr lang="de-DE" sz="2800" dirty="0" smtClean="0"/>
              <a:t> Projekt </a:t>
            </a:r>
          </a:p>
          <a:p>
            <a:pPr marL="1600200" lvl="2" indent="-457200"/>
            <a:r>
              <a:rPr lang="de-DE" sz="2400" dirty="0" smtClean="0"/>
              <a:t>Paralleles Ansteuern mehrerer SR04 Module</a:t>
            </a:r>
          </a:p>
          <a:p>
            <a:pPr marL="1600200" lvl="2" indent="-457200"/>
            <a:r>
              <a:rPr lang="de-DE" sz="2400" dirty="0" smtClean="0"/>
              <a:t>Eigene Platine mit </a:t>
            </a:r>
            <a:r>
              <a:rPr lang="de-DE" sz="2400" dirty="0" err="1" smtClean="0"/>
              <a:t>Arduino</a:t>
            </a:r>
            <a:r>
              <a:rPr lang="de-DE" sz="2400" dirty="0" smtClean="0"/>
              <a:t> Nano als Controller</a:t>
            </a:r>
          </a:p>
          <a:p>
            <a:pPr marL="1600200" lvl="2" indent="-457200"/>
            <a:r>
              <a:rPr lang="de-DE" sz="2400" dirty="0" smtClean="0"/>
              <a:t>Eigenes Protokoll zum Senden der Daten an ROS2</a:t>
            </a:r>
          </a:p>
          <a:p>
            <a:pPr marL="1600200" lvl="2" indent="-457200"/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7" r="13524"/>
          <a:stretch/>
        </p:blipFill>
        <p:spPr>
          <a:xfrm>
            <a:off x="8820736" y="3128528"/>
            <a:ext cx="3154680" cy="267174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808" b="95133" l="9733" r="899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691" y="568794"/>
            <a:ext cx="2644140" cy="264414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644890" y="5813573"/>
            <a:ext cx="28761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Bildquellen</a:t>
            </a:r>
            <a:r>
              <a:rPr lang="de-DE" sz="900" dirty="0"/>
              <a:t>: </a:t>
            </a:r>
            <a:r>
              <a:rPr lang="de-DE" sz="900" dirty="0">
                <a:hlinkClick r:id="rId5"/>
              </a:rPr>
              <a:t>https://</a:t>
            </a:r>
            <a:r>
              <a:rPr lang="de-DE" sz="900" dirty="0" smtClean="0">
                <a:hlinkClick r:id="rId5"/>
              </a:rPr>
              <a:t>bit.ly/2LLsBbL</a:t>
            </a:r>
            <a:r>
              <a:rPr lang="de-DE" sz="900" dirty="0"/>
              <a:t> </a:t>
            </a:r>
            <a:r>
              <a:rPr lang="de-DE" sz="900" dirty="0">
                <a:hlinkClick r:id="rId6"/>
              </a:rPr>
              <a:t>https://</a:t>
            </a:r>
            <a:r>
              <a:rPr lang="de-DE" sz="900" dirty="0" smtClean="0">
                <a:hlinkClick r:id="rId6"/>
              </a:rPr>
              <a:t>bit.ly/2wiZN0A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32437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Sensorik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9046029" cy="4837401"/>
          </a:xfrm>
        </p:spPr>
        <p:txBody>
          <a:bodyPr/>
          <a:lstStyle/>
          <a:p>
            <a:pPr marL="457200" indent="-457200"/>
            <a:r>
              <a:rPr lang="de-DE" sz="3200" dirty="0" smtClean="0">
                <a:solidFill>
                  <a:schemeClr val="bg2"/>
                </a:solidFill>
              </a:rPr>
              <a:t>GPS Empfänger f. globale Positionserfassung</a:t>
            </a:r>
          </a:p>
          <a:p>
            <a:pPr marL="1143000" lvl="1" indent="-457200"/>
            <a:r>
              <a:rPr lang="de-DE" sz="2800" dirty="0" err="1" smtClean="0"/>
              <a:t>Ublox</a:t>
            </a:r>
            <a:r>
              <a:rPr lang="de-DE" sz="2800" dirty="0" smtClean="0"/>
              <a:t> SAM-M8Q</a:t>
            </a:r>
          </a:p>
          <a:p>
            <a:pPr marL="1143000" lvl="1" indent="-457200"/>
            <a:r>
              <a:rPr lang="de-DE" sz="2800" dirty="0" smtClean="0"/>
              <a:t>Eigentlich gute ROS Treiberunterstützung</a:t>
            </a:r>
          </a:p>
          <a:p>
            <a:pPr marL="1143000" lvl="1" indent="-457200"/>
            <a:r>
              <a:rPr lang="de-DE" sz="2800" dirty="0" smtClean="0"/>
              <a:t>TODO Treiber finden</a:t>
            </a:r>
          </a:p>
          <a:p>
            <a:pPr marL="1143000" lvl="1" indent="-457200"/>
            <a:endParaRPr lang="de-DE" sz="3200" dirty="0" smtClean="0"/>
          </a:p>
          <a:p>
            <a:pPr marL="457200" indent="-457200"/>
            <a:r>
              <a:rPr lang="de-DE" sz="3200" dirty="0" err="1" smtClean="0">
                <a:solidFill>
                  <a:schemeClr val="bg2"/>
                </a:solidFill>
              </a:rPr>
              <a:t>Inertial</a:t>
            </a:r>
            <a:r>
              <a:rPr lang="de-DE" sz="3200" dirty="0" smtClean="0">
                <a:solidFill>
                  <a:schemeClr val="bg2"/>
                </a:solidFill>
              </a:rPr>
              <a:t> Measurement Unit (IMU) für Lageerkennung</a:t>
            </a:r>
          </a:p>
          <a:p>
            <a:pPr marL="1143000" lvl="1" indent="-457200"/>
            <a:r>
              <a:rPr lang="de-DE" sz="2800" dirty="0" err="1" smtClean="0"/>
              <a:t>Sparkfun</a:t>
            </a:r>
            <a:r>
              <a:rPr lang="de-DE" sz="2800" dirty="0" smtClean="0"/>
              <a:t> MPU9250 direkt an </a:t>
            </a:r>
            <a:r>
              <a:rPr lang="de-DE" sz="2800" dirty="0" err="1" smtClean="0"/>
              <a:t>Raspberry</a:t>
            </a:r>
            <a:r>
              <a:rPr lang="de-DE" sz="2800" dirty="0" smtClean="0"/>
              <a:t> PI I2C</a:t>
            </a:r>
          </a:p>
          <a:p>
            <a:pPr marL="1143000" lvl="1" indent="-457200"/>
            <a:r>
              <a:rPr lang="de-DE" sz="2800" dirty="0" smtClean="0"/>
              <a:t>9DoF (</a:t>
            </a:r>
            <a:r>
              <a:rPr lang="en-US" sz="2800" dirty="0" smtClean="0"/>
              <a:t>MPU-6500 </a:t>
            </a:r>
            <a:r>
              <a:rPr lang="en-US" sz="2800" dirty="0" err="1" smtClean="0"/>
              <a:t>Gyroskop</a:t>
            </a:r>
            <a:r>
              <a:rPr lang="en-US" sz="2800" dirty="0" smtClean="0"/>
              <a:t> + Accelerometer </a:t>
            </a:r>
            <a:r>
              <a:rPr lang="en-US" dirty="0" smtClean="0"/>
              <a:t>+ AK8963 Magnetometer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17084" r="7916" b="13750"/>
          <a:stretch/>
        </p:blipFill>
        <p:spPr>
          <a:xfrm>
            <a:off x="9884229" y="4296970"/>
            <a:ext cx="1859280" cy="154320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192613" y="5889144"/>
            <a:ext cx="27831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Bildquelle: </a:t>
            </a:r>
            <a:r>
              <a:rPr lang="de-DE" sz="900" dirty="0">
                <a:hlinkClick r:id="rId4"/>
              </a:rPr>
              <a:t>https://www.sparkfun.com/products/13762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22944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Sonstiges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837401"/>
          </a:xfrm>
        </p:spPr>
        <p:txBody>
          <a:bodyPr/>
          <a:lstStyle/>
          <a:p>
            <a:r>
              <a:rPr lang="de-DE" dirty="0" smtClean="0">
                <a:solidFill>
                  <a:schemeClr val="bg2"/>
                </a:solidFill>
              </a:rPr>
              <a:t>XBOX </a:t>
            </a:r>
            <a:r>
              <a:rPr lang="de-DE" dirty="0" err="1" smtClean="0">
                <a:solidFill>
                  <a:schemeClr val="bg2"/>
                </a:solidFill>
              </a:rPr>
              <a:t>One</a:t>
            </a:r>
            <a:r>
              <a:rPr lang="de-DE" dirty="0" smtClean="0">
                <a:solidFill>
                  <a:schemeClr val="bg2"/>
                </a:solidFill>
              </a:rPr>
              <a:t> Controller</a:t>
            </a:r>
          </a:p>
          <a:p>
            <a:pPr marL="1143000" lvl="1" indent="-457200"/>
            <a:r>
              <a:rPr lang="de-DE" sz="2800" dirty="0" smtClean="0"/>
              <a:t>Manuelle Steuerung über Controller außerhalb vom Fahrzeug</a:t>
            </a:r>
          </a:p>
          <a:p>
            <a:pPr marL="1143000" lvl="1" indent="-457200"/>
            <a:r>
              <a:rPr lang="de-DE" sz="2800" dirty="0" smtClean="0"/>
              <a:t>Selbstgeschriebener </a:t>
            </a:r>
            <a:r>
              <a:rPr lang="de-DE" sz="2800" dirty="0" err="1" smtClean="0"/>
              <a:t>Node</a:t>
            </a:r>
            <a:r>
              <a:rPr lang="de-DE" sz="2800" dirty="0" smtClean="0"/>
              <a:t> arbeitet mit jedem </a:t>
            </a:r>
            <a:r>
              <a:rPr lang="de-DE" sz="2800" dirty="0" err="1"/>
              <a:t>l</a:t>
            </a:r>
            <a:r>
              <a:rPr lang="de-DE" sz="2800" dirty="0" err="1" smtClean="0"/>
              <a:t>inuxkompatibelen</a:t>
            </a:r>
            <a:r>
              <a:rPr lang="de-DE" sz="2800" dirty="0" smtClean="0"/>
              <a:t> Gamecontroller zusammen. </a:t>
            </a:r>
            <a:endParaRPr lang="de-DE" sz="2800" dirty="0"/>
          </a:p>
          <a:p>
            <a:pPr marL="457200" indent="-457200"/>
            <a:r>
              <a:rPr lang="de-DE" dirty="0" smtClean="0">
                <a:solidFill>
                  <a:schemeClr val="bg2"/>
                </a:solidFill>
              </a:rPr>
              <a:t>Joystick (KY-023 Joystickmodul)</a:t>
            </a:r>
          </a:p>
          <a:p>
            <a:pPr marL="1143000" lvl="1" indent="-457200"/>
            <a:r>
              <a:rPr lang="de-DE" sz="2800" dirty="0" smtClean="0"/>
              <a:t>Manuelle Steuerung des Fahrzeugs an der Lenkstange</a:t>
            </a:r>
          </a:p>
          <a:p>
            <a:pPr marL="1143000" lvl="1" indent="-457200"/>
            <a:r>
              <a:rPr lang="de-DE" sz="2800" dirty="0" smtClean="0"/>
              <a:t>Auslesen des Moduls über </a:t>
            </a:r>
            <a:r>
              <a:rPr lang="de-DE" sz="2800" dirty="0" err="1" smtClean="0"/>
              <a:t>Arduino</a:t>
            </a:r>
            <a:endParaRPr lang="de-DE" sz="2800" dirty="0"/>
          </a:p>
          <a:p>
            <a:pPr marL="1143000" lvl="1" indent="-457200"/>
            <a:r>
              <a:rPr lang="de-DE" sz="2800" dirty="0" smtClean="0"/>
              <a:t>Senden der Sensordaten über USB UART und </a:t>
            </a:r>
          </a:p>
          <a:p>
            <a:pPr lvl="1" indent="0">
              <a:buNone/>
            </a:pPr>
            <a:r>
              <a:rPr lang="de-DE" sz="2800" dirty="0"/>
              <a:t>	 </a:t>
            </a:r>
            <a:r>
              <a:rPr lang="de-DE" sz="2800" dirty="0" smtClean="0"/>
              <a:t>   eigenes Protokoll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277" y="1573686"/>
            <a:ext cx="3154680" cy="315468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468" y="4511197"/>
            <a:ext cx="2157671" cy="150420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333898" y="5878294"/>
            <a:ext cx="29450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Bildquellen </a:t>
            </a:r>
            <a:r>
              <a:rPr lang="de-DE" sz="900" dirty="0">
                <a:hlinkClick r:id="rId6"/>
              </a:rPr>
              <a:t>https://</a:t>
            </a:r>
            <a:r>
              <a:rPr lang="de-DE" sz="900" dirty="0" smtClean="0">
                <a:hlinkClick r:id="rId6"/>
              </a:rPr>
              <a:t>bit.ly/2S8HUN0</a:t>
            </a:r>
            <a:r>
              <a:rPr lang="de-DE" sz="900" dirty="0" smtClean="0"/>
              <a:t> </a:t>
            </a:r>
            <a:r>
              <a:rPr lang="de-DE" sz="900" dirty="0" smtClean="0">
                <a:hlinkClick r:id="rId7"/>
              </a:rPr>
              <a:t>https</a:t>
            </a:r>
            <a:r>
              <a:rPr lang="de-DE" sz="900" dirty="0">
                <a:hlinkClick r:id="rId7"/>
              </a:rPr>
              <a:t>://</a:t>
            </a:r>
            <a:r>
              <a:rPr lang="de-DE" sz="900" dirty="0" smtClean="0">
                <a:hlinkClick r:id="rId7"/>
              </a:rPr>
              <a:t>bit.ly/2NJTnnH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97140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</p:spPr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Vorstellung des </a:t>
            </a:r>
            <a:r>
              <a:rPr lang="de-DE" sz="3200" dirty="0" err="1" smtClean="0">
                <a:solidFill>
                  <a:schemeClr val="bg2"/>
                </a:solidFill>
              </a:rPr>
              <a:t>Scoomatic</a:t>
            </a:r>
            <a:r>
              <a:rPr lang="de-DE" sz="3200" dirty="0" smtClean="0">
                <a:solidFill>
                  <a:schemeClr val="bg2"/>
                </a:solidFill>
              </a:rPr>
              <a:t> Projekts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Elektrofahrzeug, dass Personen hilft, die letzte Meile zu bewältigen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Lösen der zur falschen Zeit am falschen Ort Problematik</a:t>
            </a:r>
          </a:p>
          <a:p>
            <a:pPr marL="1143000" lvl="1" indent="-457200"/>
            <a:r>
              <a:rPr lang="de-DE" sz="3200" dirty="0" smtClean="0"/>
              <a:t>Autonome Navigation von und zu Sammelstationen</a:t>
            </a:r>
          </a:p>
          <a:p>
            <a:pPr marL="1143000" lvl="1" indent="-457200"/>
            <a:r>
              <a:rPr lang="de-DE" sz="3200" dirty="0" smtClean="0"/>
              <a:t>Möglichkeit der Anforderung durch App /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Prototypenentwicklung in mehreren Iterationen </a:t>
            </a:r>
          </a:p>
          <a:p>
            <a:pPr marL="1143000" lvl="1" indent="-457200"/>
            <a:r>
              <a:rPr lang="de-DE" sz="3200" dirty="0" smtClean="0"/>
              <a:t>Erste Iteration wird hier vorgestellt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600" dirty="0" smtClean="0"/>
          </a:p>
          <a:p>
            <a:pPr marL="457200" indent="-457200"/>
            <a:endParaRPr lang="de-DE" sz="3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0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Stromversorgung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199" y="953798"/>
            <a:ext cx="10190871" cy="4837401"/>
          </a:xfrm>
        </p:spPr>
        <p:txBody>
          <a:bodyPr/>
          <a:lstStyle/>
          <a:p>
            <a:r>
              <a:rPr lang="de-DE" sz="3200" dirty="0" err="1" smtClean="0">
                <a:solidFill>
                  <a:schemeClr val="bg2"/>
                </a:solidFill>
              </a:rPr>
              <a:t>Accessory</a:t>
            </a:r>
            <a:r>
              <a:rPr lang="de-DE" sz="3200" dirty="0" smtClean="0">
                <a:solidFill>
                  <a:schemeClr val="bg2"/>
                </a:solidFill>
              </a:rPr>
              <a:t> Power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Stromversorgung für späteres Zubehör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24V, 12V, 5V und 3,3V mit je 2A</a:t>
            </a:r>
          </a:p>
          <a:p>
            <a:pPr marL="1143000" lvl="1" indent="-457200"/>
            <a:endParaRPr lang="de-DE" dirty="0" smtClean="0"/>
          </a:p>
          <a:p>
            <a:pPr marL="1143000" lvl="1" indent="-457200"/>
            <a:endParaRPr lang="de-DE" dirty="0"/>
          </a:p>
          <a:p>
            <a:pPr marL="457200" indent="-457200"/>
            <a:r>
              <a:rPr lang="de-DE" sz="3200" dirty="0" smtClean="0">
                <a:solidFill>
                  <a:schemeClr val="bg2"/>
                </a:solidFill>
              </a:rPr>
              <a:t>Bedienpanel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An- / Abschalten von Motorboard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An- / Abschalten </a:t>
            </a:r>
            <a:r>
              <a:rPr lang="de-DE" sz="3200" dirty="0" smtClean="0"/>
              <a:t>von </a:t>
            </a:r>
            <a:r>
              <a:rPr lang="de-DE" sz="3200" dirty="0" err="1" smtClean="0"/>
              <a:t>Boardcomputer</a:t>
            </a:r>
            <a:r>
              <a:rPr lang="de-DE" sz="3200" dirty="0" smtClean="0"/>
              <a:t> und Zubehör</a:t>
            </a: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LEDs zeigen Zustand der Komponenten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" t="7588" r="4666" b="5534"/>
          <a:stretch/>
        </p:blipFill>
        <p:spPr>
          <a:xfrm>
            <a:off x="8387030" y="1164814"/>
            <a:ext cx="3352020" cy="288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7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b="1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89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Hardwareaufbau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21844" y="954504"/>
            <a:ext cx="10515600" cy="67151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205638" y="3925902"/>
            <a:ext cx="1485900" cy="87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Xbox </a:t>
            </a:r>
            <a:r>
              <a:rPr lang="de-DE" dirty="0" err="1" smtClean="0"/>
              <a:t>One</a:t>
            </a:r>
            <a:r>
              <a:rPr lang="de-DE" dirty="0" smtClean="0"/>
              <a:t> Controller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257203" y="3161950"/>
            <a:ext cx="1485900" cy="8763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Hoverboard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205638" y="2394796"/>
            <a:ext cx="1485900" cy="413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M8Q GPS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205638" y="2904152"/>
            <a:ext cx="1485900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RPLidar</a:t>
            </a:r>
            <a:r>
              <a:rPr lang="de-DE" dirty="0" smtClean="0"/>
              <a:t> A1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205638" y="3415027"/>
            <a:ext cx="1485900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MPU9250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205638" y="4886969"/>
            <a:ext cx="1485900" cy="87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Ultraschall Array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5414560" y="3366073"/>
            <a:ext cx="1773782" cy="419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Raspberry</a:t>
            </a:r>
            <a:r>
              <a:rPr lang="de-DE" dirty="0" smtClean="0"/>
              <a:t> Pi 3B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205638" y="1753732"/>
            <a:ext cx="1485900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Joystick</a:t>
            </a:r>
            <a:endParaRPr lang="de-DE" dirty="0"/>
          </a:p>
        </p:txBody>
      </p:sp>
      <p:cxnSp>
        <p:nvCxnSpPr>
          <p:cNvPr id="15" name="Gerader Verbinder 14"/>
          <p:cNvCxnSpPr/>
          <p:nvPr/>
        </p:nvCxnSpPr>
        <p:spPr>
          <a:xfrm>
            <a:off x="7188342" y="3760696"/>
            <a:ext cx="2068861" cy="354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7207888" y="3452919"/>
            <a:ext cx="2049315" cy="80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endCxn id="8" idx="3"/>
          </p:cNvCxnSpPr>
          <p:nvPr/>
        </p:nvCxnSpPr>
        <p:spPr>
          <a:xfrm flipH="1" flipV="1">
            <a:off x="2691538" y="2601722"/>
            <a:ext cx="2723022" cy="9739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2" idx="1"/>
            <a:endCxn id="53" idx="2"/>
          </p:cNvCxnSpPr>
          <p:nvPr/>
        </p:nvCxnSpPr>
        <p:spPr>
          <a:xfrm flipH="1" flipV="1">
            <a:off x="4901968" y="2176974"/>
            <a:ext cx="512592" cy="13986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2" idx="1"/>
            <a:endCxn id="9" idx="3"/>
          </p:cNvCxnSpPr>
          <p:nvPr/>
        </p:nvCxnSpPr>
        <p:spPr>
          <a:xfrm flipH="1" flipV="1">
            <a:off x="2691538" y="3113702"/>
            <a:ext cx="2723022" cy="4619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12" idx="1"/>
            <a:endCxn id="10" idx="3"/>
          </p:cNvCxnSpPr>
          <p:nvPr/>
        </p:nvCxnSpPr>
        <p:spPr>
          <a:xfrm flipH="1">
            <a:off x="2691538" y="3575623"/>
            <a:ext cx="2723022" cy="489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stCxn id="67" idx="1"/>
            <a:endCxn id="11" idx="3"/>
          </p:cNvCxnSpPr>
          <p:nvPr/>
        </p:nvCxnSpPr>
        <p:spPr>
          <a:xfrm flipH="1" flipV="1">
            <a:off x="2691538" y="5325119"/>
            <a:ext cx="1467480" cy="187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2" idx="1"/>
            <a:endCxn id="6" idx="3"/>
          </p:cNvCxnSpPr>
          <p:nvPr/>
        </p:nvCxnSpPr>
        <p:spPr>
          <a:xfrm flipH="1">
            <a:off x="2691538" y="3575623"/>
            <a:ext cx="2723022" cy="7884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7207888" y="3094481"/>
            <a:ext cx="1741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 (Diagnose)</a:t>
            </a:r>
            <a:endParaRPr lang="de-DE" sz="1400" dirty="0"/>
          </a:p>
        </p:txBody>
      </p:sp>
      <p:sp>
        <p:nvSpPr>
          <p:cNvPr id="43" name="Textfeld 42"/>
          <p:cNvSpPr txBox="1"/>
          <p:nvPr/>
        </p:nvSpPr>
        <p:spPr>
          <a:xfrm>
            <a:off x="7207888" y="3796112"/>
            <a:ext cx="1995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USB UART (Ansteuerung)</a:t>
            </a:r>
            <a:endParaRPr lang="de-DE" sz="1400" dirty="0"/>
          </a:p>
        </p:txBody>
      </p:sp>
      <p:sp>
        <p:nvSpPr>
          <p:cNvPr id="44" name="Textfeld 43"/>
          <p:cNvSpPr txBox="1"/>
          <p:nvPr/>
        </p:nvSpPr>
        <p:spPr>
          <a:xfrm>
            <a:off x="2648866" y="2310620"/>
            <a:ext cx="919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</a:t>
            </a:r>
            <a:endParaRPr lang="de-DE" sz="1400" dirty="0"/>
          </a:p>
        </p:txBody>
      </p:sp>
      <p:sp>
        <p:nvSpPr>
          <p:cNvPr id="45" name="Textfeld 44"/>
          <p:cNvSpPr txBox="1"/>
          <p:nvPr/>
        </p:nvSpPr>
        <p:spPr>
          <a:xfrm>
            <a:off x="2629022" y="4006883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</a:t>
            </a:r>
            <a:endParaRPr lang="de-DE" sz="1400" dirty="0"/>
          </a:p>
        </p:txBody>
      </p:sp>
      <p:sp>
        <p:nvSpPr>
          <p:cNvPr id="46" name="Textfeld 45"/>
          <p:cNvSpPr txBox="1"/>
          <p:nvPr/>
        </p:nvSpPr>
        <p:spPr>
          <a:xfrm>
            <a:off x="2691538" y="3333031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I2C</a:t>
            </a:r>
            <a:endParaRPr lang="de-DE" sz="1400" dirty="0"/>
          </a:p>
        </p:txBody>
      </p:sp>
      <p:sp>
        <p:nvSpPr>
          <p:cNvPr id="47" name="Textfeld 46"/>
          <p:cNvSpPr txBox="1"/>
          <p:nvPr/>
        </p:nvSpPr>
        <p:spPr>
          <a:xfrm>
            <a:off x="2619429" y="2837286"/>
            <a:ext cx="919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</a:t>
            </a:r>
            <a:endParaRPr lang="de-DE" sz="1400" dirty="0"/>
          </a:p>
        </p:txBody>
      </p:sp>
      <p:sp>
        <p:nvSpPr>
          <p:cNvPr id="53" name="Rechteck 52"/>
          <p:cNvSpPr/>
          <p:nvPr/>
        </p:nvSpPr>
        <p:spPr>
          <a:xfrm>
            <a:off x="4159018" y="1757874"/>
            <a:ext cx="1485900" cy="419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Arduino</a:t>
            </a:r>
            <a:r>
              <a:rPr lang="de-DE" dirty="0" smtClean="0"/>
              <a:t> Nano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11641" y="2274845"/>
            <a:ext cx="919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</a:t>
            </a:r>
            <a:endParaRPr lang="de-DE" sz="1400" dirty="0"/>
          </a:p>
        </p:txBody>
      </p:sp>
      <p:cxnSp>
        <p:nvCxnSpPr>
          <p:cNvPr id="57" name="Gerader Verbinder 56"/>
          <p:cNvCxnSpPr>
            <a:stCxn id="53" idx="1"/>
            <a:endCxn id="13" idx="3"/>
          </p:cNvCxnSpPr>
          <p:nvPr/>
        </p:nvCxnSpPr>
        <p:spPr>
          <a:xfrm flipH="1" flipV="1">
            <a:off x="2691538" y="1963282"/>
            <a:ext cx="1467480" cy="41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2678997" y="1635795"/>
            <a:ext cx="1480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Analoge Eingänge</a:t>
            </a:r>
            <a:endParaRPr lang="de-DE" sz="1400" dirty="0"/>
          </a:p>
        </p:txBody>
      </p:sp>
      <p:sp>
        <p:nvSpPr>
          <p:cNvPr id="67" name="Rechteck 66"/>
          <p:cNvSpPr/>
          <p:nvPr/>
        </p:nvSpPr>
        <p:spPr>
          <a:xfrm>
            <a:off x="4159018" y="5134310"/>
            <a:ext cx="1485900" cy="419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Arduino</a:t>
            </a:r>
            <a:r>
              <a:rPr lang="de-DE" dirty="0" smtClean="0"/>
              <a:t> Nano</a:t>
            </a:r>
            <a:endParaRPr lang="de-DE" dirty="0"/>
          </a:p>
        </p:txBody>
      </p:sp>
      <p:cxnSp>
        <p:nvCxnSpPr>
          <p:cNvPr id="68" name="Gerader Verbinder 67"/>
          <p:cNvCxnSpPr>
            <a:stCxn id="12" idx="1"/>
            <a:endCxn id="67" idx="0"/>
          </p:cNvCxnSpPr>
          <p:nvPr/>
        </p:nvCxnSpPr>
        <p:spPr>
          <a:xfrm flipH="1">
            <a:off x="4901968" y="3575623"/>
            <a:ext cx="512592" cy="15586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Textfeld 73"/>
          <p:cNvSpPr txBox="1"/>
          <p:nvPr/>
        </p:nvSpPr>
        <p:spPr>
          <a:xfrm>
            <a:off x="5083704" y="4471622"/>
            <a:ext cx="919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</a:t>
            </a:r>
            <a:endParaRPr lang="de-DE" sz="1400" dirty="0"/>
          </a:p>
        </p:txBody>
      </p:sp>
      <p:sp>
        <p:nvSpPr>
          <p:cNvPr id="75" name="Textfeld 74"/>
          <p:cNvSpPr txBox="1"/>
          <p:nvPr/>
        </p:nvSpPr>
        <p:spPr>
          <a:xfrm>
            <a:off x="2691538" y="5020552"/>
            <a:ext cx="1440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Digitale Eingänge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4343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Hardwareaufbau: Stromversorgung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7305675" cy="4837401"/>
          </a:xfrm>
        </p:spPr>
        <p:txBody>
          <a:bodyPr/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3647836" y="3144288"/>
            <a:ext cx="15025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Meanwell</a:t>
            </a:r>
            <a:r>
              <a:rPr lang="de-DE" dirty="0" smtClean="0"/>
              <a:t> 24V PSU 1.87A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093070" y="1973136"/>
            <a:ext cx="1704975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Akku</a:t>
            </a:r>
          </a:p>
          <a:p>
            <a:pPr algn="ctr"/>
            <a:r>
              <a:rPr lang="de-DE" dirty="0" smtClean="0"/>
              <a:t>10s2p</a:t>
            </a:r>
          </a:p>
          <a:p>
            <a:pPr algn="ctr"/>
            <a:r>
              <a:rPr lang="de-DE" dirty="0" smtClean="0"/>
              <a:t>42V 4400mah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194272" y="3272860"/>
            <a:ext cx="1502570" cy="914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Motortrieber</a:t>
            </a:r>
            <a:r>
              <a:rPr lang="de-DE" dirty="0" smtClean="0"/>
              <a:t> Board</a:t>
            </a:r>
            <a:endParaRPr lang="de-DE" dirty="0"/>
          </a:p>
        </p:txBody>
      </p:sp>
      <p:grpSp>
        <p:nvGrpSpPr>
          <p:cNvPr id="21" name="Gruppieren 20"/>
          <p:cNvGrpSpPr/>
          <p:nvPr/>
        </p:nvGrpSpPr>
        <p:grpSpPr>
          <a:xfrm>
            <a:off x="6333898" y="1607087"/>
            <a:ext cx="4740851" cy="2042674"/>
            <a:chOff x="7263891" y="1705850"/>
            <a:chExt cx="4740851" cy="2042674"/>
          </a:xfrm>
        </p:grpSpPr>
        <p:sp>
          <p:nvSpPr>
            <p:cNvPr id="12" name="Rechteck 11"/>
            <p:cNvSpPr/>
            <p:nvPr/>
          </p:nvSpPr>
          <p:spPr>
            <a:xfrm>
              <a:off x="7263891" y="1705850"/>
              <a:ext cx="4740851" cy="20426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dirty="0" err="1" smtClean="0">
                  <a:solidFill>
                    <a:schemeClr val="tx1"/>
                  </a:solidFill>
                </a:rPr>
                <a:t>Accessory</a:t>
              </a:r>
              <a:r>
                <a:rPr lang="de-DE" dirty="0" smtClean="0">
                  <a:solidFill>
                    <a:schemeClr val="tx1"/>
                  </a:solidFill>
                </a:rPr>
                <a:t> Power Module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522366" y="2186930"/>
              <a:ext cx="1269209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2A 12V </a:t>
              </a:r>
              <a:r>
                <a:rPr lang="de-DE" dirty="0" err="1" smtClean="0"/>
                <a:t>Step</a:t>
              </a:r>
              <a:r>
                <a:rPr lang="de-DE" dirty="0" smtClean="0"/>
                <a:t>-Down</a:t>
              </a:r>
              <a:endParaRPr lang="de-DE" dirty="0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8999713" y="2186930"/>
              <a:ext cx="1269209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2A 12V </a:t>
              </a:r>
              <a:r>
                <a:rPr lang="de-DE" dirty="0" err="1" smtClean="0"/>
                <a:t>Step</a:t>
              </a:r>
              <a:r>
                <a:rPr lang="de-DE" dirty="0" smtClean="0"/>
                <a:t>-Down</a:t>
              </a:r>
              <a:endParaRPr lang="de-DE" dirty="0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10487506" y="2186930"/>
              <a:ext cx="1269209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2A 12V </a:t>
              </a:r>
              <a:r>
                <a:rPr lang="de-DE" dirty="0" err="1" smtClean="0"/>
                <a:t>Step</a:t>
              </a:r>
              <a:r>
                <a:rPr lang="de-DE" dirty="0" smtClean="0"/>
                <a:t>-Down</a:t>
              </a:r>
              <a:endParaRPr lang="de-DE" dirty="0"/>
            </a:p>
          </p:txBody>
        </p:sp>
      </p:grpSp>
      <p:cxnSp>
        <p:nvCxnSpPr>
          <p:cNvPr id="6" name="Gerader Verbinder 5"/>
          <p:cNvCxnSpPr>
            <a:stCxn id="10" idx="2"/>
            <a:endCxn id="11" idx="0"/>
          </p:cNvCxnSpPr>
          <p:nvPr/>
        </p:nvCxnSpPr>
        <p:spPr>
          <a:xfrm flipH="1">
            <a:off x="1945557" y="2887536"/>
            <a:ext cx="1" cy="385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/>
          <p:cNvCxnSpPr>
            <a:stCxn id="22" idx="2"/>
            <a:endCxn id="9" idx="0"/>
          </p:cNvCxnSpPr>
          <p:nvPr/>
        </p:nvCxnSpPr>
        <p:spPr>
          <a:xfrm>
            <a:off x="4399121" y="2887536"/>
            <a:ext cx="0" cy="2567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261747" y="1973136"/>
            <a:ext cx="227474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Hauptschalter </a:t>
            </a:r>
            <a:r>
              <a:rPr lang="de-DE" dirty="0" err="1" smtClean="0"/>
              <a:t>Accessory</a:t>
            </a:r>
            <a:r>
              <a:rPr lang="de-DE" dirty="0" smtClean="0"/>
              <a:t> Power</a:t>
            </a:r>
            <a:endParaRPr lang="de-DE" dirty="0"/>
          </a:p>
        </p:txBody>
      </p:sp>
      <p:cxnSp>
        <p:nvCxnSpPr>
          <p:cNvPr id="25" name="Gerader Verbinder 24"/>
          <p:cNvCxnSpPr>
            <a:stCxn id="10" idx="3"/>
            <a:endCxn id="22" idx="1"/>
          </p:cNvCxnSpPr>
          <p:nvPr/>
        </p:nvCxnSpPr>
        <p:spPr>
          <a:xfrm>
            <a:off x="2798045" y="2430336"/>
            <a:ext cx="4637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stCxn id="12" idx="1"/>
            <a:endCxn id="9" idx="3"/>
          </p:cNvCxnSpPr>
          <p:nvPr/>
        </p:nvCxnSpPr>
        <p:spPr>
          <a:xfrm flipH="1">
            <a:off x="5150406" y="2628424"/>
            <a:ext cx="1183492" cy="973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hteck 36"/>
          <p:cNvSpPr/>
          <p:nvPr/>
        </p:nvSpPr>
        <p:spPr>
          <a:xfrm>
            <a:off x="6465171" y="3915586"/>
            <a:ext cx="126544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5A 5V </a:t>
            </a:r>
            <a:r>
              <a:rPr lang="de-DE" dirty="0" err="1" smtClean="0"/>
              <a:t>Step</a:t>
            </a:r>
            <a:r>
              <a:rPr lang="de-DE" dirty="0" smtClean="0"/>
              <a:t>-Down</a:t>
            </a:r>
            <a:endParaRPr lang="de-DE" dirty="0"/>
          </a:p>
        </p:txBody>
      </p:sp>
      <p:sp>
        <p:nvSpPr>
          <p:cNvPr id="39" name="Rechteck 38"/>
          <p:cNvSpPr/>
          <p:nvPr/>
        </p:nvSpPr>
        <p:spPr>
          <a:xfrm>
            <a:off x="8676015" y="3915586"/>
            <a:ext cx="1502570" cy="914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Raspberry</a:t>
            </a:r>
            <a:r>
              <a:rPr lang="de-DE" dirty="0" smtClean="0"/>
              <a:t> Pi</a:t>
            </a:r>
            <a:endParaRPr lang="de-DE" dirty="0"/>
          </a:p>
        </p:txBody>
      </p:sp>
      <p:cxnSp>
        <p:nvCxnSpPr>
          <p:cNvPr id="41" name="Gerader Verbinder 40"/>
          <p:cNvCxnSpPr>
            <a:endCxn id="39" idx="1"/>
          </p:cNvCxnSpPr>
          <p:nvPr/>
        </p:nvCxnSpPr>
        <p:spPr>
          <a:xfrm>
            <a:off x="7734814" y="4372786"/>
            <a:ext cx="9412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stCxn id="9" idx="3"/>
            <a:endCxn id="37" idx="1"/>
          </p:cNvCxnSpPr>
          <p:nvPr/>
        </p:nvCxnSpPr>
        <p:spPr>
          <a:xfrm>
            <a:off x="5150406" y="3601488"/>
            <a:ext cx="1314765" cy="7712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21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b="1" dirty="0" err="1" smtClean="0"/>
              <a:t>Softwareauswahl</a:t>
            </a:r>
            <a:endParaRPr lang="en-US" sz="2000" b="1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375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Softwareauswahl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2"/>
                </a:solidFill>
              </a:rPr>
              <a:t>Requirements</a:t>
            </a:r>
            <a:endParaRPr lang="de-DE" dirty="0" smtClean="0">
              <a:solidFill>
                <a:schemeClr val="bg2"/>
              </a:solidFill>
            </a:endParaRPr>
          </a:p>
          <a:p>
            <a:pPr lvl="1"/>
            <a:r>
              <a:rPr lang="de-DE" dirty="0" smtClean="0"/>
              <a:t>Modularer, flexibler Aufbau</a:t>
            </a:r>
          </a:p>
          <a:p>
            <a:pPr lvl="1"/>
            <a:r>
              <a:rPr lang="de-DE" dirty="0" smtClean="0"/>
              <a:t>Echtzeitfähige Kommunikation</a:t>
            </a:r>
          </a:p>
          <a:p>
            <a:pPr lvl="1"/>
            <a:r>
              <a:rPr lang="de-DE" dirty="0" smtClean="0"/>
              <a:t>Möglichst existierendes Framework mit vielen existierenden Tools und Treibern nutzen</a:t>
            </a:r>
          </a:p>
          <a:p>
            <a:endParaRPr lang="de-DE" dirty="0"/>
          </a:p>
          <a:p>
            <a:r>
              <a:rPr lang="de-DE" b="1" dirty="0" smtClean="0"/>
              <a:t>→ </a:t>
            </a:r>
            <a:r>
              <a:rPr lang="de-DE" dirty="0" smtClean="0"/>
              <a:t>ROS2, zum Start der Arbeit aktuelle Version Crystal bringt Basisfunktionalität und mit ROS1 Bridge Rückwärtskompatibilität</a:t>
            </a:r>
          </a:p>
          <a:p>
            <a:pPr marL="1143000" lvl="1" indent="-457200"/>
            <a:r>
              <a:rPr lang="de-DE" dirty="0" err="1" smtClean="0"/>
              <a:t>Publish</a:t>
            </a:r>
            <a:r>
              <a:rPr lang="de-DE" dirty="0" smtClean="0"/>
              <a:t> / </a:t>
            </a:r>
            <a:r>
              <a:rPr lang="de-DE" dirty="0" err="1" smtClean="0"/>
              <a:t>Subscribe</a:t>
            </a:r>
            <a:r>
              <a:rPr lang="de-DE" dirty="0" smtClean="0"/>
              <a:t> Nachrichtenstruktur als Basis für Kommunikation</a:t>
            </a:r>
          </a:p>
          <a:p>
            <a:pPr marL="1143000" lvl="1" indent="-457200"/>
            <a:r>
              <a:rPr lang="de-DE" dirty="0" smtClean="0"/>
              <a:t>Große Community</a:t>
            </a:r>
          </a:p>
          <a:p>
            <a:pPr marL="1143000" lvl="1" indent="-457200"/>
            <a:r>
              <a:rPr lang="de-DE" dirty="0" smtClean="0"/>
              <a:t>Noch nicht viele Funktionen Implementiert, wird aber stark weiterentwickelt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715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b="1" dirty="0" err="1" smtClean="0"/>
              <a:t>Softwarearchitektur</a:t>
            </a:r>
            <a:endParaRPr lang="en-US" sz="2000" b="1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318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Softwarearchitektur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37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31" y="1043946"/>
            <a:ext cx="10233485" cy="470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7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b="1" dirty="0" err="1" smtClean="0"/>
              <a:t>Mechanischer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Aufbau</a:t>
            </a:r>
            <a:endParaRPr lang="en-US" sz="2000" b="1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6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Mechanischer Aufbau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6045200" cy="47747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 smtClean="0"/>
              <a:t>Hoverboard</a:t>
            </a:r>
            <a:r>
              <a:rPr lang="de-DE" dirty="0" smtClean="0"/>
              <a:t> </a:t>
            </a:r>
            <a:r>
              <a:rPr lang="de-DE" dirty="0" err="1" smtClean="0"/>
              <a:t>Trittbret</a:t>
            </a:r>
            <a:r>
              <a:rPr lang="de-DE" dirty="0" smtClean="0"/>
              <a:t> vorne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Rahmenkonstruktion aus 45mm Aluprofilen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Lenker mit </a:t>
            </a:r>
            <a:r>
              <a:rPr lang="de-DE" dirty="0" err="1" smtClean="0"/>
              <a:t>Bedinelementen</a:t>
            </a:r>
            <a:endParaRPr lang="de-D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Stoßstange mit Ultraschallsensoren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LIDAR an Lenkstange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Hinterer Teil ursprünglich als Anhänger geplant</a:t>
            </a:r>
          </a:p>
          <a:p>
            <a:pPr marL="1143000" lvl="1" indent="-457200"/>
            <a:r>
              <a:rPr lang="de-DE" dirty="0" smtClean="0"/>
              <a:t>Wegen Komplexität auf späteren Zeitpunkt verschoben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39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r="28598"/>
          <a:stretch/>
        </p:blipFill>
        <p:spPr>
          <a:xfrm>
            <a:off x="7278185" y="944725"/>
            <a:ext cx="4075615" cy="478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Anforderungen an den Prototypen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Flexible Plattform zur Evaluation v. </a:t>
            </a:r>
            <a:r>
              <a:rPr lang="de-DE" sz="3200" dirty="0" err="1" smtClean="0"/>
              <a:t>Sensork</a:t>
            </a:r>
            <a:r>
              <a:rPr lang="de-DE" sz="3200" dirty="0" smtClean="0"/>
              <a:t> und </a:t>
            </a:r>
            <a:r>
              <a:rPr lang="de-DE" sz="3200" dirty="0" err="1" smtClean="0"/>
              <a:t>Aktuatorik</a:t>
            </a:r>
            <a:endParaRPr lang="de-DE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Sollte eine Person befördern können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Reichweite 10-20km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Antriebsart nah an Endversion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Soll mit kleineren Unebenheiten im Boden klarkommen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Keine Kartendaten für Navigation vorausgesetzt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39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b="1" dirty="0" err="1" smtClean="0"/>
              <a:t>Fazit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Ausblick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Wie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geht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weiter</a:t>
            </a:r>
            <a:r>
              <a:rPr lang="en-US" sz="2400" b="1" dirty="0" smtClean="0"/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16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– Was wurde erreicht?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Anforderungen an den Prototypen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Flexible Plattform zur Evaluation v. </a:t>
            </a:r>
            <a:r>
              <a:rPr lang="de-DE" dirty="0" err="1" smtClean="0"/>
              <a:t>Sensork</a:t>
            </a:r>
            <a:r>
              <a:rPr lang="de-DE" dirty="0" smtClean="0"/>
              <a:t> und </a:t>
            </a:r>
            <a:r>
              <a:rPr lang="de-DE" dirty="0" err="1" smtClean="0"/>
              <a:t>Aktuatorik</a:t>
            </a:r>
            <a:r>
              <a:rPr lang="de-DE" dirty="0" smtClean="0"/>
              <a:t> </a:t>
            </a:r>
            <a:r>
              <a:rPr lang="de-DE" dirty="0" smtClean="0">
                <a:solidFill>
                  <a:schemeClr val="accent1"/>
                </a:solidFill>
              </a:rPr>
              <a:t>✓</a:t>
            </a:r>
          </a:p>
          <a:p>
            <a:pPr marL="1143000" lvl="1" indent="-457200"/>
            <a:r>
              <a:rPr lang="de-DE" dirty="0" smtClean="0"/>
              <a:t>Durch modularen Aufbau von ROS leicht </a:t>
            </a:r>
            <a:r>
              <a:rPr lang="de-DE" dirty="0" err="1" smtClean="0"/>
              <a:t>umkonfigurier</a:t>
            </a:r>
            <a:r>
              <a:rPr lang="de-DE" dirty="0" smtClean="0"/>
              <a:t>- und erweiterbar</a:t>
            </a:r>
          </a:p>
          <a:p>
            <a:pPr marL="1143000" lvl="1" indent="-457200"/>
            <a:r>
              <a:rPr lang="de-DE" dirty="0" smtClean="0"/>
              <a:t>Viele Sensoren und Funktionen bereits in ROS unterstützt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Sollte eine Person befördern können </a:t>
            </a:r>
            <a:r>
              <a:rPr lang="de-DE" dirty="0">
                <a:solidFill>
                  <a:schemeClr val="accent1"/>
                </a:solidFill>
              </a:rPr>
              <a:t>✓</a:t>
            </a:r>
            <a:endParaRPr lang="de-DE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Reichweite </a:t>
            </a:r>
            <a:r>
              <a:rPr lang="de-DE" dirty="0"/>
              <a:t>10-20km </a:t>
            </a:r>
            <a:r>
              <a:rPr lang="de-DE" dirty="0">
                <a:solidFill>
                  <a:schemeClr val="accent1"/>
                </a:solidFill>
              </a:rPr>
              <a:t>✓</a:t>
            </a:r>
          </a:p>
          <a:p>
            <a:pPr marL="1143000" lvl="1" indent="-457200"/>
            <a:r>
              <a:rPr lang="de-DE" dirty="0" smtClean="0"/>
              <a:t>Reichweite </a:t>
            </a:r>
            <a:r>
              <a:rPr lang="de-DE" dirty="0" err="1" smtClean="0"/>
              <a:t>Hoverboard</a:t>
            </a:r>
            <a:r>
              <a:rPr lang="de-DE" dirty="0" smtClean="0"/>
              <a:t> lt. </a:t>
            </a:r>
            <a:r>
              <a:rPr lang="de-DE" dirty="0"/>
              <a:t>Hersteller </a:t>
            </a:r>
            <a:r>
              <a:rPr lang="de-DE" dirty="0" smtClean="0"/>
              <a:t>15-25km</a:t>
            </a:r>
          </a:p>
          <a:p>
            <a:pPr marL="1143000" lvl="1" indent="-457200"/>
            <a:r>
              <a:rPr lang="de-DE" dirty="0" smtClean="0"/>
              <a:t>Durch Aufbau wahrscheinlich verringert, bei Bedarf allerdings über Anhänger erweiterbar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251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– Was wurde erreicht?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Anforderungen an den Prototypen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Antriebsart nah an </a:t>
            </a:r>
            <a:r>
              <a:rPr lang="de-DE" dirty="0" smtClean="0"/>
              <a:t>Endversion</a:t>
            </a:r>
            <a:r>
              <a:rPr lang="de-DE" dirty="0">
                <a:solidFill>
                  <a:schemeClr val="accent2"/>
                </a:solidFill>
              </a:rPr>
              <a:t> –</a:t>
            </a:r>
          </a:p>
          <a:p>
            <a:pPr marL="1143000" lvl="1" indent="-457200"/>
            <a:r>
              <a:rPr lang="de-DE" dirty="0"/>
              <a:t>Balanciert noch nicht selbstständig</a:t>
            </a:r>
          </a:p>
          <a:p>
            <a:pPr marL="1143000" lvl="1" indent="-457200"/>
            <a:r>
              <a:rPr lang="de-DE" dirty="0"/>
              <a:t>Anhänger noch nicht umgesetzt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Soll mit kleineren Unebenheiten im Boden klarkommen</a:t>
            </a:r>
            <a:r>
              <a:rPr lang="de-DE" dirty="0">
                <a:solidFill>
                  <a:schemeClr val="accent2"/>
                </a:solidFill>
              </a:rPr>
              <a:t> </a:t>
            </a:r>
            <a:r>
              <a:rPr lang="de-DE" dirty="0" smtClean="0">
                <a:solidFill>
                  <a:schemeClr val="accent2"/>
                </a:solidFill>
              </a:rPr>
              <a:t>–</a:t>
            </a:r>
          </a:p>
          <a:p>
            <a:pPr marL="1143000" lvl="1" indent="-457200"/>
            <a:r>
              <a:rPr lang="de-DE" dirty="0" smtClean="0"/>
              <a:t>Noch Ungetestet</a:t>
            </a:r>
          </a:p>
          <a:p>
            <a:pPr marL="1143000" lvl="1" indent="-457200"/>
            <a:r>
              <a:rPr lang="de-DE" dirty="0" smtClean="0"/>
              <a:t>TODO: Testen wie Einkaufswagenrollen mit Unebenheiten klarkommen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Keine Kartendaten für Navigation vorausgesetzt </a:t>
            </a:r>
            <a:r>
              <a:rPr lang="de-DE" dirty="0" smtClean="0">
                <a:solidFill>
                  <a:srgbClr val="FF0000"/>
                </a:solidFill>
              </a:rPr>
              <a:t>X</a:t>
            </a:r>
          </a:p>
          <a:p>
            <a:pPr marL="1143000" lvl="1" indent="-457200"/>
            <a:r>
              <a:rPr lang="de-DE" dirty="0" smtClean="0"/>
              <a:t>Durch Komplexität des Aufbaus und </a:t>
            </a:r>
            <a:r>
              <a:rPr lang="de-DE" dirty="0" err="1" smtClean="0"/>
              <a:t>Zeitcontstraints</a:t>
            </a:r>
            <a:r>
              <a:rPr lang="de-DE" dirty="0" smtClean="0"/>
              <a:t> noch keine autonome Navigation</a:t>
            </a:r>
          </a:p>
          <a:p>
            <a:pPr marL="1143000" lvl="1" indent="-457200"/>
            <a:r>
              <a:rPr lang="de-DE" dirty="0" smtClean="0"/>
              <a:t>Durch umfangreiche Sensorik und Modularität steht dem Aufbau einer autonomen Navigation nichts im Weg</a:t>
            </a:r>
          </a:p>
          <a:p>
            <a:pPr marL="1143000" lvl="1" indent="-457200"/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96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– Was wurde erreicht?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6200775" cy="4589751"/>
          </a:xfrm>
        </p:spPr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Anhänger</a:t>
            </a:r>
          </a:p>
          <a:p>
            <a:pPr marL="1143000" lvl="1" indent="-457200"/>
            <a:r>
              <a:rPr lang="de-DE" sz="2800" dirty="0" smtClean="0"/>
              <a:t>Anhänger als „Range Extender“ und Lastentransportmöglichkeit trennbar geplant</a:t>
            </a:r>
          </a:p>
          <a:p>
            <a:pPr marL="1143000" lvl="1" indent="-457200"/>
            <a:r>
              <a:rPr lang="de-DE" sz="2800" dirty="0" smtClean="0"/>
              <a:t>Aufgrund von Komplexität von Kupplung hinten angestellt</a:t>
            </a:r>
            <a:endParaRPr lang="de-DE" dirty="0" smtClean="0"/>
          </a:p>
          <a:p>
            <a:pPr marL="1143000" lvl="1" indent="-457200"/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43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1087826"/>
            <a:ext cx="5208352" cy="445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9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– Was wurde erreicht? 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50006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Ziel nicht ganz erreicht, noch kein Mapping bzw. Navigation möglich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Warum?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ROS2 steckt noch in den Kinderschuhen</a:t>
            </a:r>
          </a:p>
          <a:p>
            <a:pPr marL="1143000" lvl="1" indent="-457200"/>
            <a:r>
              <a:rPr lang="de-DE" sz="2800" dirty="0" smtClean="0"/>
              <a:t>Viele Features ändern sich regelmäßig und sind nicht / falsch dokumentiert</a:t>
            </a:r>
          </a:p>
          <a:p>
            <a:pPr marL="1143000" lvl="1" indent="-457200"/>
            <a:r>
              <a:rPr lang="de-DE" sz="2800" dirty="0" smtClean="0"/>
              <a:t>Viele ROS1 Tools und Pakete noch nicht portiert</a:t>
            </a:r>
          </a:p>
          <a:p>
            <a:endParaRPr lang="de-DE" sz="3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573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Ausblick: Wie geht es weiter?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50006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Abwarten, bis SLAM und </a:t>
            </a:r>
            <a:r>
              <a:rPr lang="de-DE" dirty="0" err="1" smtClean="0"/>
              <a:t>rviz</a:t>
            </a:r>
            <a:r>
              <a:rPr lang="de-DE" dirty="0" smtClean="0"/>
              <a:t> vollständig auf ROS2 portiert und dokumentiert sind.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 smtClean="0"/>
              <a:t>Notstopp</a:t>
            </a:r>
            <a:r>
              <a:rPr lang="de-DE" dirty="0" smtClean="0"/>
              <a:t> an Lenkstange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Anhänger bauen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Digitalen Zwilling implementieren und in Simulation entwickeln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Anschließend ist </a:t>
            </a:r>
            <a:r>
              <a:rPr lang="de-DE" dirty="0" err="1" smtClean="0"/>
              <a:t>Scoomatic</a:t>
            </a:r>
            <a:r>
              <a:rPr lang="de-DE" dirty="0" smtClean="0"/>
              <a:t> v1 als Experimentierplattform für Sensorevaluation, Sensorfusion, Mapping, Navigation etc. Einsatzbereit</a:t>
            </a:r>
          </a:p>
          <a:p>
            <a:endParaRPr lang="de-DE" sz="3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110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5844251" y="6510209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38200" y="944725"/>
            <a:ext cx="5495698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/>
              <a:t>https://www.autoware.ai/</a:t>
            </a:r>
          </a:p>
          <a:p>
            <a:r>
              <a:rPr lang="de-DE" sz="1400" dirty="0" smtClean="0"/>
              <a:t>https://</a:t>
            </a:r>
            <a:r>
              <a:rPr lang="de-DE" sz="1400" dirty="0"/>
              <a:t>apollo.auto/</a:t>
            </a:r>
          </a:p>
          <a:p>
            <a:r>
              <a:rPr lang="de-DE" sz="1400" dirty="0" smtClean="0"/>
              <a:t>https://</a:t>
            </a:r>
            <a:r>
              <a:rPr lang="de-DE" sz="1400" dirty="0"/>
              <a:t>apex.ai/</a:t>
            </a:r>
          </a:p>
          <a:p>
            <a:r>
              <a:rPr lang="de-DE" sz="1400" dirty="0"/>
              <a:t>https://ubiquityrobotics.com/</a:t>
            </a:r>
          </a:p>
          <a:p>
            <a:r>
              <a:rPr lang="de-DE" sz="1400" dirty="0"/>
              <a:t>https://www.innok-robotics.de/</a:t>
            </a:r>
          </a:p>
          <a:p>
            <a:r>
              <a:rPr lang="de-DE" sz="1400" dirty="0"/>
              <a:t>https://www.starship.xyz/</a:t>
            </a:r>
          </a:p>
          <a:p>
            <a:r>
              <a:rPr lang="de-DE" sz="1400" dirty="0"/>
              <a:t>https://www.marble.io/</a:t>
            </a:r>
          </a:p>
          <a:p>
            <a:r>
              <a:rPr lang="de-DE" sz="1400" dirty="0"/>
              <a:t>https://kiwibot.com/</a:t>
            </a:r>
          </a:p>
          <a:p>
            <a:r>
              <a:rPr lang="de-DE" sz="1400" dirty="0"/>
              <a:t>https://nuro.ai/</a:t>
            </a:r>
          </a:p>
          <a:p>
            <a:r>
              <a:rPr lang="de-DE" sz="1400" dirty="0"/>
              <a:t>https://blog.aboutamazon.com/transportation/meet-scout</a:t>
            </a:r>
          </a:p>
          <a:p>
            <a:r>
              <a:rPr lang="de-DE" sz="1400" dirty="0"/>
              <a:t>https://www.trustedreviews.com/reviews/roborock-s5</a:t>
            </a:r>
          </a:p>
          <a:p>
            <a:r>
              <a:rPr lang="de-DE" sz="1400" dirty="0"/>
              <a:t>https://loomo.com/en/</a:t>
            </a:r>
          </a:p>
          <a:p>
            <a:r>
              <a:rPr lang="de-DE" sz="1400" dirty="0"/>
              <a:t>https://github.com/NiklasFauth/hoverboard-firmware-hack</a:t>
            </a:r>
          </a:p>
          <a:p>
            <a:r>
              <a:rPr lang="de-DE" sz="1400" dirty="0"/>
              <a:t>https://www.raspberrypi.org/products/raspberry-pi-3-model-b/</a:t>
            </a:r>
          </a:p>
          <a:p>
            <a:r>
              <a:rPr lang="de-DE" sz="1400" dirty="0"/>
              <a:t>https://www.robotshop.com/de/de/rplidar-a1m8-360-grad-laserscanner-entwicklungskit.html</a:t>
            </a:r>
          </a:p>
          <a:p>
            <a:r>
              <a:rPr lang="de-DE" sz="1400" dirty="0"/>
              <a:t>https://platis.solutions/blog/2017/08/27/sonicdisc-360-ultrasonic-scanner/</a:t>
            </a:r>
          </a:p>
          <a:p>
            <a:r>
              <a:rPr lang="de-DE" sz="1400" dirty="0" smtClean="0"/>
              <a:t>https://</a:t>
            </a:r>
            <a:r>
              <a:rPr lang="de-DE" sz="1400" dirty="0"/>
              <a:t>www.mateksys.com/?portfolio=sam-m8q</a:t>
            </a:r>
          </a:p>
          <a:p>
            <a:r>
              <a:rPr lang="de-DE" sz="1400" dirty="0"/>
              <a:t>https://www.sparkfun.com/products/13762</a:t>
            </a:r>
          </a:p>
          <a:p>
            <a:r>
              <a:rPr lang="de-DE" sz="1400" dirty="0"/>
              <a:t>https://</a:t>
            </a:r>
            <a:r>
              <a:rPr lang="de-DE" sz="1400" dirty="0" smtClean="0"/>
              <a:t>www.az-delivery.de/products/joystick-modul?ls=de&amp;cache=false</a:t>
            </a:r>
          </a:p>
          <a:p>
            <a:endParaRPr lang="de-DE" sz="1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6696302" y="944724"/>
            <a:ext cx="549569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https</a:t>
            </a:r>
            <a:r>
              <a:rPr lang="de-DE" sz="1400" dirty="0"/>
              <a:t>://www.mdpi.com/2032-6653/9/4/48</a:t>
            </a:r>
            <a:endParaRPr lang="de-DE" sz="1400" dirty="0" smtClean="0"/>
          </a:p>
          <a:p>
            <a:r>
              <a:rPr lang="de-DE" sz="1400" dirty="0"/>
              <a:t>https://digitalcommons.wpi.edu/mqp-all/3121/</a:t>
            </a:r>
            <a:endParaRPr lang="de-DE" sz="1400" dirty="0" smtClean="0"/>
          </a:p>
          <a:p>
            <a:r>
              <a:rPr lang="de-DE" sz="1400" dirty="0"/>
              <a:t>https://onlinelibrary.wiley.com/doi/abs/10.1002/rob.20386</a:t>
            </a:r>
            <a:endParaRPr lang="de-DE" sz="1400" dirty="0" smtClean="0"/>
          </a:p>
          <a:p>
            <a:r>
              <a:rPr lang="de-DE" sz="1400" dirty="0"/>
              <a:t>https://link.springer.com/article/10.1007/s10514-016-9549-1</a:t>
            </a:r>
          </a:p>
          <a:p>
            <a:r>
              <a:rPr lang="de-DE" sz="1400" dirty="0"/>
              <a:t>https://ieeexplore.ieee.org/document/8409854/</a:t>
            </a:r>
            <a:endParaRPr lang="de-DE" sz="1400" dirty="0" smtClean="0"/>
          </a:p>
          <a:p>
            <a:r>
              <a:rPr lang="de-DE" sz="1400" dirty="0"/>
              <a:t>http://portal.acm.org/citation.cfm?doid=1982185.1982485</a:t>
            </a:r>
          </a:p>
          <a:p>
            <a:r>
              <a:rPr lang="de-DE" sz="1400" dirty="0"/>
              <a:t>http://ieeexplore.ieee.org/document/6631026/</a:t>
            </a:r>
            <a:endParaRPr lang="de-DE" sz="1400" dirty="0" smtClean="0"/>
          </a:p>
          <a:p>
            <a:r>
              <a:rPr lang="de-DE" sz="1400" dirty="0"/>
              <a:t>http://link.springer.com/10.1007/s12369-009-0011-9</a:t>
            </a:r>
          </a:p>
          <a:p>
            <a:r>
              <a:rPr lang="de-DE" sz="1400" dirty="0"/>
              <a:t>http://ieeexplore.ieee.org/document/5354497/</a:t>
            </a:r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Bilder zu Publikationen stammen aus dem jeweiligen Paper</a:t>
            </a:r>
            <a:endParaRPr lang="de-DE" dirty="0" smtClean="0"/>
          </a:p>
          <a:p>
            <a:r>
              <a:rPr lang="de-DE" sz="1400" dirty="0"/>
              <a:t>Bilder ohne Quellenverweis: Eigene Anfertigung</a:t>
            </a:r>
          </a:p>
          <a:p>
            <a:endParaRPr lang="de-DE" sz="1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196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5844251" y="6510209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31274" y="2562510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dirty="0" smtClean="0"/>
              <a:t>Vielen Dank für Ihre Aufmerksamkeit!</a:t>
            </a: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92394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TODO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5844251" y="6510209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244991" y="2046849"/>
            <a:ext cx="41270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Typos</a:t>
            </a:r>
            <a:r>
              <a:rPr lang="de-DE" dirty="0" smtClean="0"/>
              <a:t> finden</a:t>
            </a:r>
          </a:p>
          <a:p>
            <a:r>
              <a:rPr lang="de-DE" dirty="0" smtClean="0"/>
              <a:t>Letztes </a:t>
            </a:r>
            <a:r>
              <a:rPr lang="de-DE" dirty="0" err="1" smtClean="0"/>
              <a:t>paper</a:t>
            </a:r>
            <a:r>
              <a:rPr lang="de-DE" dirty="0" smtClean="0"/>
              <a:t> nachtragen (Seminar)</a:t>
            </a:r>
          </a:p>
          <a:p>
            <a:r>
              <a:rPr lang="de-DE" dirty="0" smtClean="0"/>
              <a:t>GPS Treiber in Folie und </a:t>
            </a:r>
            <a:r>
              <a:rPr lang="de-DE" dirty="0" err="1" smtClean="0"/>
              <a:t>Deployment</a:t>
            </a:r>
            <a:r>
              <a:rPr lang="de-DE" dirty="0" smtClean="0"/>
              <a:t> fixen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08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>
            <p:custDataLst>
              <p:tags r:id="rId1"/>
            </p:custDataLst>
          </p:nvPr>
        </p:nvSpPr>
        <p:spPr bwMode="auto">
          <a:xfrm>
            <a:off x="1301809" y="2554352"/>
            <a:ext cx="7100241" cy="399013"/>
          </a:xfrm>
          <a:prstGeom prst="rect">
            <a:avLst/>
          </a:prstGeom>
          <a:solidFill>
            <a:srgbClr val="D9D9D9">
              <a:lumMod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00" u="none" strike="noStrike" cap="none" normalizeH="0" baseline="0" smtClean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Themenübersicht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5844251" y="6510209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27" name="Rechteck 26">
            <a:hlinkClick r:id="" action="ppaction://noaction"/>
          </p:cNvPr>
          <p:cNvSpPr/>
          <p:nvPr>
            <p:custDataLst>
              <p:tags r:id="rId2"/>
            </p:custDataLst>
          </p:nvPr>
        </p:nvSpPr>
        <p:spPr bwMode="auto">
          <a:xfrm>
            <a:off x="1301809" y="2014104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00" b="1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ea typeface="ＭＳ Ｐゴシック" pitchFamily="1" charset="-128"/>
              </a:rPr>
              <a:t>Modellbildung elektrischer Maschinen</a:t>
            </a:r>
          </a:p>
        </p:txBody>
      </p:sp>
      <p:sp>
        <p:nvSpPr>
          <p:cNvPr id="28" name="Rechteck 27">
            <a:hlinkClick r:id="" action="ppaction://noaction"/>
          </p:cNvPr>
          <p:cNvSpPr/>
          <p:nvPr>
            <p:custDataLst>
              <p:tags r:id="rId3"/>
            </p:custDataLst>
          </p:nvPr>
        </p:nvSpPr>
        <p:spPr bwMode="auto">
          <a:xfrm>
            <a:off x="838200" y="2014104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3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16" name="Rechteck 15">
            <a:hlinkClick r:id="" action="ppaction://noaction"/>
          </p:cNvPr>
          <p:cNvSpPr/>
          <p:nvPr>
            <p:custDataLst>
              <p:tags r:id="rId4"/>
            </p:custDataLst>
          </p:nvPr>
        </p:nvSpPr>
        <p:spPr bwMode="auto">
          <a:xfrm>
            <a:off x="1708641" y="2554313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/>
            <a:r>
              <a:rPr lang="de-DE" sz="1600" b="1" dirty="0" smtClean="0">
                <a:solidFill>
                  <a:schemeClr val="tx1">
                    <a:lumMod val="100000"/>
                  </a:schemeClr>
                </a:solidFill>
                <a:ea typeface="ＭＳ Ｐゴシック" pitchFamily="1" charset="-128"/>
              </a:rPr>
              <a:t>Orientierung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29" name="Rechteck 28">
            <a:hlinkClick r:id="" action="ppaction://noaction"/>
          </p:cNvPr>
          <p:cNvSpPr/>
          <p:nvPr>
            <p:custDataLst>
              <p:tags r:id="rId5"/>
            </p:custDataLst>
          </p:nvPr>
        </p:nvSpPr>
        <p:spPr bwMode="auto">
          <a:xfrm>
            <a:off x="1243899" y="2554313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a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30" name="Rechteck 29">
            <a:hlinkClick r:id="" action="ppaction://noaction"/>
          </p:cNvPr>
          <p:cNvSpPr/>
          <p:nvPr>
            <p:custDataLst>
              <p:tags r:id="rId6"/>
            </p:custDataLst>
          </p:nvPr>
        </p:nvSpPr>
        <p:spPr bwMode="auto">
          <a:xfrm>
            <a:off x="1703051" y="3019607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/>
            <a:r>
              <a:rPr lang="de-DE" sz="1600" dirty="0">
                <a:solidFill>
                  <a:schemeClr val="tx1">
                    <a:lumMod val="100000"/>
                  </a:schemeClr>
                </a:solidFill>
                <a:ea typeface="ＭＳ Ｐゴシック" pitchFamily="1" charset="-128"/>
              </a:rPr>
              <a:t>Elektromechanische Energiewandlung</a:t>
            </a:r>
          </a:p>
          <a:p>
            <a:pPr eaLnBrk="0" fontAlgn="base" hangingPunct="0"/>
            <a:endParaRPr lang="de-DE" sz="1600" dirty="0">
              <a:solidFill>
                <a:schemeClr val="tx1">
                  <a:lumMod val="100000"/>
                </a:schemeClr>
              </a:solidFill>
              <a:ea typeface="ＭＳ Ｐゴシック" pitchFamily="1" charset="-128"/>
            </a:endParaRPr>
          </a:p>
        </p:txBody>
      </p:sp>
      <p:sp>
        <p:nvSpPr>
          <p:cNvPr id="31" name="Rechteck 30">
            <a:hlinkClick r:id="" action="ppaction://noaction"/>
          </p:cNvPr>
          <p:cNvSpPr/>
          <p:nvPr>
            <p:custDataLst>
              <p:tags r:id="rId7"/>
            </p:custDataLst>
          </p:nvPr>
        </p:nvSpPr>
        <p:spPr bwMode="auto">
          <a:xfrm>
            <a:off x="1238309" y="3019607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 smtClean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b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32" name="Rechteck 31">
            <a:hlinkClick r:id="" action="ppaction://noaction"/>
          </p:cNvPr>
          <p:cNvSpPr/>
          <p:nvPr>
            <p:custDataLst>
              <p:tags r:id="rId8"/>
            </p:custDataLst>
          </p:nvPr>
        </p:nvSpPr>
        <p:spPr bwMode="auto">
          <a:xfrm>
            <a:off x="1708641" y="3483593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00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ea typeface="ＭＳ Ｐゴシック" pitchFamily="1" charset="-128"/>
              </a:rPr>
              <a:t>Bauformen und Funktionsweise</a:t>
            </a:r>
          </a:p>
        </p:txBody>
      </p:sp>
      <p:sp>
        <p:nvSpPr>
          <p:cNvPr id="33" name="Rechteck 32">
            <a:hlinkClick r:id="" action="ppaction://noaction"/>
          </p:cNvPr>
          <p:cNvSpPr/>
          <p:nvPr>
            <p:custDataLst>
              <p:tags r:id="rId9"/>
            </p:custDataLst>
          </p:nvPr>
        </p:nvSpPr>
        <p:spPr bwMode="auto">
          <a:xfrm>
            <a:off x="1238308" y="3483593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 smtClean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c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13" name="Rechteck 12">
            <a:hlinkClick r:id="" action="ppaction://noaction"/>
          </p:cNvPr>
          <p:cNvSpPr/>
          <p:nvPr>
            <p:custDataLst>
              <p:tags r:id="rId10"/>
            </p:custDataLst>
          </p:nvPr>
        </p:nvSpPr>
        <p:spPr bwMode="auto">
          <a:xfrm>
            <a:off x="1703051" y="3947579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00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ea typeface="ＭＳ Ｐゴシック" pitchFamily="1" charset="-128"/>
              </a:rPr>
              <a:t>Grundgleichungen der Dynamik</a:t>
            </a:r>
          </a:p>
        </p:txBody>
      </p:sp>
      <p:sp>
        <p:nvSpPr>
          <p:cNvPr id="14" name="Rechteck 13">
            <a:hlinkClick r:id="" action="ppaction://noaction"/>
          </p:cNvPr>
          <p:cNvSpPr/>
          <p:nvPr>
            <p:custDataLst>
              <p:tags r:id="rId11"/>
            </p:custDataLst>
          </p:nvPr>
        </p:nvSpPr>
        <p:spPr bwMode="auto">
          <a:xfrm>
            <a:off x="1232718" y="3947579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 smtClean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d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68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err="1" smtClean="0"/>
              <a:t>Aufgabenstellung</a:t>
            </a:r>
            <a:endParaRPr lang="en-US" sz="2400" b="1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20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b="1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807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b="1" dirty="0" smtClean="0"/>
              <a:t>Related Work (Seminar)</a:t>
            </a:r>
          </a:p>
          <a:p>
            <a:pPr lvl="1"/>
            <a:r>
              <a:rPr lang="en-US" sz="2000" b="1" dirty="0" err="1" smtClean="0"/>
              <a:t>Autonome</a:t>
            </a:r>
            <a:r>
              <a:rPr lang="en-US" sz="2000" b="1" dirty="0" smtClean="0"/>
              <a:t> </a:t>
            </a:r>
            <a:r>
              <a:rPr lang="en-US" sz="2000" b="1" dirty="0"/>
              <a:t>Navigation in </a:t>
            </a:r>
            <a:r>
              <a:rPr lang="en-US" sz="2000" b="1" dirty="0" err="1"/>
              <a:t>Kraftfahrzeugen</a:t>
            </a:r>
            <a:endParaRPr lang="en-US" sz="2000" b="1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895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Autonome Navigation in Kraftfahrzeugen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5022458"/>
          </a:xfrm>
        </p:spPr>
        <p:txBody>
          <a:bodyPr/>
          <a:lstStyle/>
          <a:p>
            <a:r>
              <a:rPr lang="de-DE" sz="3200" dirty="0" err="1" smtClean="0">
                <a:solidFill>
                  <a:schemeClr val="bg2"/>
                </a:solidFill>
              </a:rPr>
              <a:t>Autoware</a:t>
            </a:r>
            <a:endParaRPr lang="de-DE" sz="32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Framework für autonome Fahrzeuge in </a:t>
            </a:r>
            <a:r>
              <a:rPr lang="de-DE" sz="2400" dirty="0" smtClean="0"/>
              <a:t>urbanen </a:t>
            </a:r>
            <a:r>
              <a:rPr lang="de-DE" sz="2400" dirty="0" smtClean="0"/>
              <a:t>Umgebungen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EVA(Eingabe, Verarbeitung, Ausgabe)-Architektur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SLAM </a:t>
            </a:r>
            <a:r>
              <a:rPr lang="de-DE" sz="2400" dirty="0"/>
              <a:t>(</a:t>
            </a:r>
            <a:r>
              <a:rPr lang="de-DE" sz="2400" dirty="0" err="1"/>
              <a:t>Simultaneous</a:t>
            </a:r>
            <a:r>
              <a:rPr lang="de-DE" sz="2400" dirty="0"/>
              <a:t> </a:t>
            </a:r>
            <a:r>
              <a:rPr lang="de-DE" sz="2400" dirty="0" err="1"/>
              <a:t>Localization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Mapping)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Sensorfusion</a:t>
            </a:r>
            <a:r>
              <a:rPr lang="de-DE" sz="2400" dirty="0"/>
              <a:t> </a:t>
            </a:r>
            <a:endParaRPr lang="de-DE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ROS2 </a:t>
            </a:r>
            <a:r>
              <a:rPr lang="de-DE" sz="2400" dirty="0"/>
              <a:t>Basiert </a:t>
            </a:r>
            <a:r>
              <a:rPr lang="de-DE" sz="2400" dirty="0" smtClean="0"/>
              <a:t>→ </a:t>
            </a:r>
            <a:r>
              <a:rPr lang="de-DE" sz="2400" dirty="0"/>
              <a:t>Modular aufgebaut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Autoware.AI</a:t>
            </a:r>
          </a:p>
          <a:p>
            <a:pPr marL="1143000" lvl="1" indent="-457200"/>
            <a:r>
              <a:rPr lang="de-DE" sz="2000" dirty="0" smtClean="0"/>
              <a:t>ROS1 Basierte Forschungsplattform</a:t>
            </a:r>
            <a:endParaRPr lang="de-DE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err="1" smtClean="0"/>
              <a:t>Autoware.auto</a:t>
            </a:r>
            <a:endParaRPr lang="de-DE" sz="2400" dirty="0" smtClean="0"/>
          </a:p>
          <a:p>
            <a:pPr marL="1143000" lvl="1" indent="-457200"/>
            <a:r>
              <a:rPr lang="de-DE" sz="2000" dirty="0" smtClean="0"/>
              <a:t>ROS2 </a:t>
            </a:r>
            <a:r>
              <a:rPr lang="de-DE" sz="2000" dirty="0" err="1" smtClean="0"/>
              <a:t>Rewrite</a:t>
            </a:r>
            <a:r>
              <a:rPr lang="de-DE" sz="2000" dirty="0" smtClean="0"/>
              <a:t> mit „sauberen“ Code</a:t>
            </a:r>
          </a:p>
          <a:p>
            <a:pPr marL="1143000" lvl="1" indent="-457200"/>
            <a:r>
              <a:rPr lang="de-DE" sz="2000" dirty="0" smtClean="0"/>
              <a:t>Durch </a:t>
            </a:r>
            <a:r>
              <a:rPr lang="de-DE" sz="2000" dirty="0" err="1" smtClean="0"/>
              <a:t>echtzeitfähigkeit</a:t>
            </a:r>
            <a:r>
              <a:rPr lang="de-DE" sz="2000" dirty="0" smtClean="0"/>
              <a:t> von ROS2 besser für Produktiveinsatz</a:t>
            </a:r>
          </a:p>
          <a:p>
            <a:pPr marL="1143000" lvl="1" indent="-457200"/>
            <a:r>
              <a:rPr lang="de-DE" sz="2000" dirty="0" smtClean="0"/>
              <a:t>Noch nicht vollständig implementiert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8</a:t>
            </a:fld>
            <a:endParaRPr lang="de-DE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7344616" y="2556844"/>
            <a:ext cx="4774995" cy="2885223"/>
            <a:chOff x="7166198" y="2696544"/>
            <a:chExt cx="4774995" cy="2885223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6198" y="2696544"/>
              <a:ext cx="4774995" cy="2581866"/>
            </a:xfrm>
            <a:prstGeom prst="rect">
              <a:avLst/>
            </a:prstGeom>
          </p:spPr>
        </p:pic>
        <p:sp>
          <p:nvSpPr>
            <p:cNvPr id="5" name="Textfeld 4"/>
            <p:cNvSpPr txBox="1"/>
            <p:nvPr/>
          </p:nvSpPr>
          <p:spPr>
            <a:xfrm>
              <a:off x="10011070" y="5350935"/>
              <a:ext cx="154721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900" dirty="0" smtClean="0"/>
                <a:t>Quelle: https</a:t>
              </a:r>
              <a:r>
                <a:rPr lang="de-DE" sz="900" dirty="0"/>
                <a:t>://bit.ly/32ikrh4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277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Autonome Navigation in Kraftfahrzeugen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5022458"/>
          </a:xfrm>
        </p:spPr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Apollo</a:t>
            </a:r>
            <a:endParaRPr lang="de-DE" sz="32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Quelloffenes Framework von </a:t>
            </a:r>
            <a:r>
              <a:rPr lang="de-DE" sz="2400" dirty="0" err="1"/>
              <a:t>Baidu</a:t>
            </a:r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Navigation </a:t>
            </a:r>
            <a:r>
              <a:rPr lang="de-DE" sz="2400" dirty="0" smtClean="0"/>
              <a:t>für Kraftfahrzeuge im </a:t>
            </a:r>
            <a:r>
              <a:rPr lang="de-DE" sz="2400" dirty="0"/>
              <a:t>Urbanen Umfeld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2019 erste Versuche mit Massenproduktionsreifen Fahrzeugen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Bis 2021: Serienreife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Basiert auf angepasstem ROS1 Indigo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Sehr umfangreiche Architektur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Modularer Aufbau</a:t>
            </a:r>
            <a:endParaRPr lang="de-DE" sz="2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9</a:t>
            </a:fld>
            <a:endParaRPr lang="de-DE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1059874" y="4330714"/>
            <a:ext cx="10058400" cy="1777986"/>
            <a:chOff x="1066800" y="4318014"/>
            <a:chExt cx="10058400" cy="177798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298" b="8974"/>
            <a:stretch/>
          </p:blipFill>
          <p:spPr>
            <a:xfrm>
              <a:off x="1066800" y="4572000"/>
              <a:ext cx="10058400" cy="1524000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>
              <a:off x="8721969" y="4318014"/>
              <a:ext cx="21723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900" dirty="0" smtClean="0"/>
                <a:t>Quelle</a:t>
              </a:r>
              <a:r>
                <a:rPr lang="de-DE" sz="900" dirty="0"/>
                <a:t>: http://apollo.auto/developer.html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341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a3c2dd-f042-457d-b102-b7344e5a29ec_Elemen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Topic"/>
  <p:tag name="EE4P_AGENDAWIZARD_CONTENT" val="/Kraftsysteme "/>
  <p:tag name="EE4P_AGENDAWIZARD_PROPERTIES" val="67.62968/170.3798/329.4361/31.5047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ItemNo"/>
  <p:tag name="EE4P_AGENDAWIZARD_CONTENT" val="/2"/>
  <p:tag name="EE4P_AGENDAWIZARD_PROPERTIES" val="31.12504/170.3798/31.50465/31.5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a3c2dd-f042-457d-b102-b7344e5a29ec_Topic"/>
  <p:tag name="EE4P_AGENDAWIZARD_CONTENT" val="/Einführung &amp; Grundbegriffe"/>
  <p:tag name="EE4P_AGENDAWIZARD_PROPERTIES" val="67.62968/133.875/329.4361/31.5047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a3c2dd-f042-457d-b102-b7344e5a29ec_ItemNo"/>
  <p:tag name="EE4P_AGENDAWIZARD_CONTENT" val="/1"/>
  <p:tag name="EE4P_AGENDAWIZARD_PROPERTIES" val="31.12504/133.875/31.50465/31.5047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Topic"/>
  <p:tag name="EE4P_AGENDAWIZARD_CONTENT" val="/Kraftsysteme "/>
  <p:tag name="EE4P_AGENDAWIZARD_PROPERTIES" val="67.62968/170.3798/329.4361/31.504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ItemNo"/>
  <p:tag name="EE4P_AGENDAWIZARD_CONTENT" val="/2"/>
  <p:tag name="EE4P_AGENDAWIZARD_PROPERTIES" val="31.12504/170.3798/31.50465/31.504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Topic"/>
  <p:tag name="EE4P_AGENDAWIZARD_CONTENT" val="/Kraftsysteme "/>
  <p:tag name="EE4P_AGENDAWIZARD_PROPERTIES" val="67.62968/170.3798/329.4361/31.504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ItemNo"/>
  <p:tag name="EE4P_AGENDAWIZARD_CONTENT" val="/2"/>
  <p:tag name="EE4P_AGENDAWIZARD_PROPERTIES" val="31.12504/170.3798/31.50465/31.5047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Topic"/>
  <p:tag name="EE4P_AGENDAWIZARD_CONTENT" val="/Kraftsysteme "/>
  <p:tag name="EE4P_AGENDAWIZARD_PROPERTIES" val="67.62968/170.3798/329.4361/31.5047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ItemNo"/>
  <p:tag name="EE4P_AGENDAWIZARD_CONTENT" val="/2"/>
  <p:tag name="EE4P_AGENDAWIZARD_PROPERTIES" val="31.12504/170.3798/31.50465/31.50472"/>
</p:tagLst>
</file>

<file path=ppt/theme/theme1.xml><?xml version="1.0" encoding="utf-8"?>
<a:theme xmlns:a="http://schemas.openxmlformats.org/drawingml/2006/main" name="Office">
  <a:themeElements>
    <a:clrScheme name="IngInf">
      <a:dk1>
        <a:sysClr val="windowText" lastClr="000000"/>
      </a:dk1>
      <a:lt1>
        <a:sysClr val="window" lastClr="FFFFFF"/>
      </a:lt1>
      <a:dk2>
        <a:srgbClr val="489324"/>
      </a:dk2>
      <a:lt2>
        <a:srgbClr val="808080"/>
      </a:lt2>
      <a:accent1>
        <a:srgbClr val="489324"/>
      </a:accent1>
      <a:accent2>
        <a:srgbClr val="EB690B"/>
      </a:accent2>
      <a:accent3>
        <a:srgbClr val="F6A800"/>
      </a:accent3>
      <a:accent4>
        <a:srgbClr val="00AECF"/>
      </a:accent4>
      <a:accent5>
        <a:srgbClr val="0087C1"/>
      </a:accent5>
      <a:accent6>
        <a:srgbClr val="C00000"/>
      </a:accent6>
      <a:hlink>
        <a:srgbClr val="00747A"/>
      </a:hlink>
      <a:folHlink>
        <a:srgbClr val="78B6A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2229</Words>
  <Application>Microsoft Office PowerPoint</Application>
  <PresentationFormat>Breitbild</PresentationFormat>
  <Paragraphs>599</Paragraphs>
  <Slides>49</Slides>
  <Notes>10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5" baseType="lpstr">
      <vt:lpstr>ＭＳ Ｐゴシック</vt:lpstr>
      <vt:lpstr>Arial</vt:lpstr>
      <vt:lpstr>Calibri</vt:lpstr>
      <vt:lpstr>Calibri Light</vt:lpstr>
      <vt:lpstr>Wingdings</vt:lpstr>
      <vt:lpstr>Office</vt:lpstr>
      <vt:lpstr>Scoomatic</vt:lpstr>
      <vt:lpstr>Motivation</vt:lpstr>
      <vt:lpstr>Aufgabenstellung</vt:lpstr>
      <vt:lpstr>Aufgabenstellung</vt:lpstr>
      <vt:lpstr>Agenda</vt:lpstr>
      <vt:lpstr>Agenda</vt:lpstr>
      <vt:lpstr>Agenda</vt:lpstr>
      <vt:lpstr>Autonome Navigation in Kraftfahrzeugen </vt:lpstr>
      <vt:lpstr>Autonome Navigation in Kraftfahrzeugen </vt:lpstr>
      <vt:lpstr>Autonome Navigation in Kraftfahrzeugen </vt:lpstr>
      <vt:lpstr>Agenda</vt:lpstr>
      <vt:lpstr>Autonom navigierende Forschungsplattformen </vt:lpstr>
      <vt:lpstr>Autonom navigierende Forschungsplattformen </vt:lpstr>
      <vt:lpstr>Autonom navigierende Forschungsplattformen </vt:lpstr>
      <vt:lpstr>Autonom navigierende Forschungsplattformen </vt:lpstr>
      <vt:lpstr>Autonom navigierende Forschungsplattformen </vt:lpstr>
      <vt:lpstr>Agenda</vt:lpstr>
      <vt:lpstr>Autonom navigierende Lieferroboter </vt:lpstr>
      <vt:lpstr>Autonome Navigation zu Hause </vt:lpstr>
      <vt:lpstr>Autonome Navigation zu Hause </vt:lpstr>
      <vt:lpstr>Agenda</vt:lpstr>
      <vt:lpstr>Agenda</vt:lpstr>
      <vt:lpstr>Hardwareauswahl: Antrieb</vt:lpstr>
      <vt:lpstr>Hardwareauswahl: Antrieb</vt:lpstr>
      <vt:lpstr>Hardwareauswahl: Antrieb</vt:lpstr>
      <vt:lpstr>Hardwareauswahl</vt:lpstr>
      <vt:lpstr>Hardwareauswahl: Sensorik</vt:lpstr>
      <vt:lpstr>Hardwareauswahl: Sensorik</vt:lpstr>
      <vt:lpstr>Hardwareauswahl: Sonstiges</vt:lpstr>
      <vt:lpstr>Hardwareauswahl: Stromversorgung</vt:lpstr>
      <vt:lpstr>Agenda</vt:lpstr>
      <vt:lpstr>Hardwareaufbau</vt:lpstr>
      <vt:lpstr>Hardwareaufbau: Stromversorgung</vt:lpstr>
      <vt:lpstr>Agenda</vt:lpstr>
      <vt:lpstr>Softwareauswahl</vt:lpstr>
      <vt:lpstr>Agenda</vt:lpstr>
      <vt:lpstr>Softwarearchitektur</vt:lpstr>
      <vt:lpstr>Agenda</vt:lpstr>
      <vt:lpstr>Mechanischer Aufbau</vt:lpstr>
      <vt:lpstr>Agenda</vt:lpstr>
      <vt:lpstr>Fazit – Was wurde erreicht? </vt:lpstr>
      <vt:lpstr>Fazit – Was wurde erreicht? </vt:lpstr>
      <vt:lpstr>Fazit – Was wurde erreicht? </vt:lpstr>
      <vt:lpstr>Fazit – Was wurde erreicht? </vt:lpstr>
      <vt:lpstr>Ausblick: Wie geht es weiter? </vt:lpstr>
      <vt:lpstr>Quellen </vt:lpstr>
      <vt:lpstr> </vt:lpstr>
      <vt:lpstr>TODO</vt:lpstr>
      <vt:lpstr>Themenübersicht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Mechatronik Übung</dc:title>
  <dc:creator>Lennart Luttkus</dc:creator>
  <cp:lastModifiedBy>Martin</cp:lastModifiedBy>
  <cp:revision>109</cp:revision>
  <dcterms:created xsi:type="dcterms:W3CDTF">2019-04-09T08:05:16Z</dcterms:created>
  <dcterms:modified xsi:type="dcterms:W3CDTF">2019-07-11T11:21:41Z</dcterms:modified>
</cp:coreProperties>
</file>